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1143000" y="1122363"/>
            <a:ext cx="6858000" cy="2387600"/>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 name="Google Shape;14;p2"/>
          <p:cNvSpPr txBox="1"/>
          <p:nvPr>
            <p:ph idx="1" type="subTitle"/>
          </p:nvPr>
        </p:nvSpPr>
        <p:spPr>
          <a:xfrm>
            <a:off x="1143000" y="3602038"/>
            <a:ext cx="6858000" cy="1655762"/>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lvl1pPr lvl="0" algn="ctr">
              <a:spcBef>
                <a:spcPts val="480"/>
              </a:spcBef>
              <a:spcAft>
                <a:spcPts val="0"/>
              </a:spcAft>
              <a:buClr>
                <a:schemeClr val="lt1"/>
              </a:buClr>
              <a:buSzPts val="2400"/>
              <a:buFont typeface="Arial"/>
              <a:buNone/>
              <a:defRPr sz="2400"/>
            </a:lvl1pPr>
            <a:lvl2pPr lvl="1" algn="ctr">
              <a:spcBef>
                <a:spcPts val="400"/>
              </a:spcBef>
              <a:spcAft>
                <a:spcPts val="0"/>
              </a:spcAft>
              <a:buClr>
                <a:schemeClr val="lt1"/>
              </a:buClr>
              <a:buSzPts val="2000"/>
              <a:buFont typeface="Arial"/>
              <a:buNone/>
              <a:defRPr sz="2000"/>
            </a:lvl2pPr>
            <a:lvl3pPr lvl="2" algn="ctr">
              <a:spcBef>
                <a:spcPts val="360"/>
              </a:spcBef>
              <a:spcAft>
                <a:spcPts val="0"/>
              </a:spcAft>
              <a:buClr>
                <a:schemeClr val="lt1"/>
              </a:buClr>
              <a:buSzPts val="1800"/>
              <a:buFont typeface="Arial"/>
              <a:buNone/>
              <a:defRPr sz="1800"/>
            </a:lvl3pPr>
            <a:lvl4pPr lvl="3" algn="ctr">
              <a:spcBef>
                <a:spcPts val="320"/>
              </a:spcBef>
              <a:spcAft>
                <a:spcPts val="0"/>
              </a:spcAft>
              <a:buClr>
                <a:schemeClr val="lt1"/>
              </a:buClr>
              <a:buSzPts val="1600"/>
              <a:buFont typeface="Arial"/>
              <a:buNone/>
              <a:defRPr sz="1600"/>
            </a:lvl4pPr>
            <a:lvl5pPr lvl="4" algn="ctr">
              <a:spcBef>
                <a:spcPts val="320"/>
              </a:spcBef>
              <a:spcAft>
                <a:spcPts val="0"/>
              </a:spcAft>
              <a:buClr>
                <a:schemeClr val="lt1"/>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 name="Google Shape;15;p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 name="Shape 68"/>
        <p:cNvGrpSpPr/>
        <p:nvPr/>
      </p:nvGrpSpPr>
      <p:grpSpPr>
        <a:xfrm>
          <a:off x="0" y="0"/>
          <a:ext cx="0" cy="0"/>
          <a:chOff x="0" y="0"/>
          <a:chExt cx="0" cy="0"/>
        </a:xfrm>
      </p:grpSpPr>
      <p:sp>
        <p:nvSpPr>
          <p:cNvPr id="69" name="Google Shape;69;p11"/>
          <p:cNvSpPr txBox="1"/>
          <p:nvPr>
            <p:ph type="title"/>
          </p:nvPr>
        </p:nvSpPr>
        <p:spPr>
          <a:xfrm>
            <a:off x="0" y="304800"/>
            <a:ext cx="9144000" cy="1143000"/>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0" name="Google Shape;70;p11"/>
          <p:cNvSpPr txBox="1"/>
          <p:nvPr>
            <p:ph idx="1" type="body"/>
          </p:nvPr>
        </p:nvSpPr>
        <p:spPr>
          <a:xfrm>
            <a:off x="0" y="1600200"/>
            <a:ext cx="4495800" cy="4525963"/>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2" type="body"/>
          </p:nvPr>
        </p:nvSpPr>
        <p:spPr>
          <a:xfrm>
            <a:off x="4648200" y="1600200"/>
            <a:ext cx="4495800" cy="4525963"/>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1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 name="Shape 75"/>
        <p:cNvGrpSpPr/>
        <p:nvPr/>
      </p:nvGrpSpPr>
      <p:grpSpPr>
        <a:xfrm>
          <a:off x="0" y="0"/>
          <a:ext cx="0" cy="0"/>
          <a:chOff x="0" y="0"/>
          <a:chExt cx="0" cy="0"/>
        </a:xfrm>
      </p:grpSpPr>
      <p:sp>
        <p:nvSpPr>
          <p:cNvPr id="76" name="Google Shape;76;p12"/>
          <p:cNvSpPr txBox="1"/>
          <p:nvPr>
            <p:ph type="title"/>
          </p:nvPr>
        </p:nvSpPr>
        <p:spPr>
          <a:xfrm>
            <a:off x="623888" y="1709738"/>
            <a:ext cx="7886700" cy="2852737"/>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b" bIns="45700" lIns="91425" spcFirstLastPara="1" rIns="91425" wrap="square" tIns="45700">
            <a:noAutofit/>
          </a:bodyPr>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 name="Google Shape;77;p12"/>
          <p:cNvSpPr txBox="1"/>
          <p:nvPr>
            <p:ph idx="1" type="body"/>
          </p:nvPr>
        </p:nvSpPr>
        <p:spPr>
          <a:xfrm>
            <a:off x="623888" y="4589463"/>
            <a:ext cx="7886700" cy="1500187"/>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sz="2400"/>
            </a:lvl1pPr>
            <a:lvl2pPr indent="-228600" lvl="1" marL="914400" algn="l">
              <a:spcBef>
                <a:spcPts val="400"/>
              </a:spcBef>
              <a:spcAft>
                <a:spcPts val="0"/>
              </a:spcAft>
              <a:buClr>
                <a:schemeClr val="lt1"/>
              </a:buClr>
              <a:buSzPts val="2000"/>
              <a:buFont typeface="Arial"/>
              <a:buNone/>
              <a:defRPr sz="2000"/>
            </a:lvl2pPr>
            <a:lvl3pPr indent="-228600" lvl="2" marL="1371600" algn="l">
              <a:spcBef>
                <a:spcPts val="360"/>
              </a:spcBef>
              <a:spcAft>
                <a:spcPts val="0"/>
              </a:spcAft>
              <a:buClr>
                <a:schemeClr val="lt1"/>
              </a:buClr>
              <a:buSzPts val="1800"/>
              <a:buFont typeface="Arial"/>
              <a:buNone/>
              <a:defRPr sz="1800"/>
            </a:lvl3pPr>
            <a:lvl4pPr indent="-228600" lvl="3" marL="1828800" algn="l">
              <a:spcBef>
                <a:spcPts val="320"/>
              </a:spcBef>
              <a:spcAft>
                <a:spcPts val="0"/>
              </a:spcAft>
              <a:buClr>
                <a:schemeClr val="lt1"/>
              </a:buClr>
              <a:buSzPts val="1600"/>
              <a:buFont typeface="Arial"/>
              <a:buNone/>
              <a:defRPr sz="1600"/>
            </a:lvl4pPr>
            <a:lvl5pPr indent="-228600" lvl="4" marL="2286000" algn="l">
              <a:spcBef>
                <a:spcPts val="320"/>
              </a:spcBef>
              <a:spcAft>
                <a:spcPts val="0"/>
              </a:spcAft>
              <a:buClr>
                <a:schemeClr val="lt1"/>
              </a:buClr>
              <a:buSzPts val="1600"/>
              <a:buFont typeface="Arial"/>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78" name="Google Shape;78;p12"/>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txBox="1"/>
          <p:nvPr>
            <p:ph type="title"/>
          </p:nvPr>
        </p:nvSpPr>
        <p:spPr>
          <a:xfrm>
            <a:off x="0" y="304800"/>
            <a:ext cx="9144000" cy="1143000"/>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 name="Google Shape;20;p3"/>
          <p:cNvSpPr txBox="1"/>
          <p:nvPr>
            <p:ph idx="1" type="body"/>
          </p:nvPr>
        </p:nvSpPr>
        <p:spPr>
          <a:xfrm>
            <a:off x="0" y="1600200"/>
            <a:ext cx="9144000" cy="4525962"/>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3"/>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 name="Shape 24"/>
        <p:cNvGrpSpPr/>
        <p:nvPr/>
      </p:nvGrpSpPr>
      <p:grpSpPr>
        <a:xfrm>
          <a:off x="0" y="0"/>
          <a:ext cx="0" cy="0"/>
          <a:chOff x="0" y="0"/>
          <a:chExt cx="0" cy="0"/>
        </a:xfrm>
      </p:grpSpPr>
      <p:sp>
        <p:nvSpPr>
          <p:cNvPr id="25" name="Google Shape;25;p4"/>
          <p:cNvSpPr txBox="1"/>
          <p:nvPr>
            <p:ph type="title"/>
          </p:nvPr>
        </p:nvSpPr>
        <p:spPr>
          <a:xfrm rot="5400000">
            <a:off x="5090319" y="2072482"/>
            <a:ext cx="5821363" cy="2286000"/>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 name="Google Shape;26;p4"/>
          <p:cNvSpPr txBox="1"/>
          <p:nvPr>
            <p:ph idx="1" type="body"/>
          </p:nvPr>
        </p:nvSpPr>
        <p:spPr>
          <a:xfrm rot="5400000">
            <a:off x="442119" y="-137319"/>
            <a:ext cx="5821363" cy="6705600"/>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4"/>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0" name="Shape 30"/>
        <p:cNvGrpSpPr/>
        <p:nvPr/>
      </p:nvGrpSpPr>
      <p:grpSpPr>
        <a:xfrm>
          <a:off x="0" y="0"/>
          <a:ext cx="0" cy="0"/>
          <a:chOff x="0" y="0"/>
          <a:chExt cx="0" cy="0"/>
        </a:xfrm>
      </p:grpSpPr>
      <p:sp>
        <p:nvSpPr>
          <p:cNvPr id="31" name="Google Shape;31;p5"/>
          <p:cNvSpPr txBox="1"/>
          <p:nvPr>
            <p:ph type="title"/>
          </p:nvPr>
        </p:nvSpPr>
        <p:spPr>
          <a:xfrm>
            <a:off x="0" y="304800"/>
            <a:ext cx="9144000" cy="1143000"/>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 name="Google Shape;32;p5"/>
          <p:cNvSpPr txBox="1"/>
          <p:nvPr>
            <p:ph idx="1" type="body"/>
          </p:nvPr>
        </p:nvSpPr>
        <p:spPr>
          <a:xfrm rot="5400000">
            <a:off x="2309019" y="-708819"/>
            <a:ext cx="4525962" cy="9144000"/>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6" name="Shape 36"/>
        <p:cNvGrpSpPr/>
        <p:nvPr/>
      </p:nvGrpSpPr>
      <p:grpSpPr>
        <a:xfrm>
          <a:off x="0" y="0"/>
          <a:ext cx="0" cy="0"/>
          <a:chOff x="0" y="0"/>
          <a:chExt cx="0" cy="0"/>
        </a:xfrm>
      </p:grpSpPr>
      <p:sp>
        <p:nvSpPr>
          <p:cNvPr id="37" name="Google Shape;37;p6"/>
          <p:cNvSpPr txBox="1"/>
          <p:nvPr>
            <p:ph type="title"/>
          </p:nvPr>
        </p:nvSpPr>
        <p:spPr>
          <a:xfrm>
            <a:off x="630238" y="457200"/>
            <a:ext cx="2949575" cy="1600200"/>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8" name="Google Shape;38;p6"/>
          <p:cNvSpPr/>
          <p:nvPr>
            <p:ph idx="2" type="pic"/>
          </p:nvPr>
        </p:nvSpPr>
        <p:spPr>
          <a:xfrm>
            <a:off x="3887788" y="987425"/>
            <a:ext cx="4629150" cy="4873625"/>
          </a:xfrm>
          <a:prstGeom prst="rect">
            <a:avLst/>
          </a:prstGeom>
          <a:solidFill>
            <a:schemeClr val="dk1"/>
          </a:solidFill>
          <a:ln cap="flat" cmpd="sng" w="9525">
            <a:solidFill>
              <a:schemeClr val="lt1"/>
            </a:solidFill>
            <a:prstDash val="solid"/>
            <a:miter lim="800000"/>
            <a:headEnd len="sm" w="sm" type="none"/>
            <a:tailEnd len="sm" w="sm" type="none"/>
          </a:ln>
        </p:spPr>
      </p:sp>
      <p:sp>
        <p:nvSpPr>
          <p:cNvPr id="39" name="Google Shape;39;p6"/>
          <p:cNvSpPr txBox="1"/>
          <p:nvPr>
            <p:ph idx="1" type="body"/>
          </p:nvPr>
        </p:nvSpPr>
        <p:spPr>
          <a:xfrm>
            <a:off x="630238" y="2057400"/>
            <a:ext cx="2949575" cy="3811588"/>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0" name="Google Shape;40;p6"/>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6"/>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 name="Shape 43"/>
        <p:cNvGrpSpPr/>
        <p:nvPr/>
      </p:nvGrpSpPr>
      <p:grpSpPr>
        <a:xfrm>
          <a:off x="0" y="0"/>
          <a:ext cx="0" cy="0"/>
          <a:chOff x="0" y="0"/>
          <a:chExt cx="0" cy="0"/>
        </a:xfrm>
      </p:grpSpPr>
      <p:sp>
        <p:nvSpPr>
          <p:cNvPr id="44" name="Google Shape;44;p7"/>
          <p:cNvSpPr txBox="1"/>
          <p:nvPr>
            <p:ph type="title"/>
          </p:nvPr>
        </p:nvSpPr>
        <p:spPr>
          <a:xfrm>
            <a:off x="630238" y="457200"/>
            <a:ext cx="2949575" cy="1600200"/>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b" bIns="45700" lIns="91425" spcFirstLastPara="1" rIns="91425" wrap="square" tIns="45700">
            <a:noAutofit/>
          </a:bodyPr>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 name="Google Shape;45;p7"/>
          <p:cNvSpPr txBox="1"/>
          <p:nvPr>
            <p:ph idx="1" type="body"/>
          </p:nvPr>
        </p:nvSpPr>
        <p:spPr>
          <a:xfrm>
            <a:off x="3887788" y="987425"/>
            <a:ext cx="4629150" cy="4873625"/>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lvl1pPr indent="-431800" lvl="0" marL="457200" algn="l">
              <a:spcBef>
                <a:spcPts val="640"/>
              </a:spcBef>
              <a:spcAft>
                <a:spcPts val="0"/>
              </a:spcAft>
              <a:buClr>
                <a:schemeClr val="lt1"/>
              </a:buClr>
              <a:buSzPts val="3200"/>
              <a:buFont typeface="Arial"/>
              <a:buChar char="•"/>
              <a:defRPr sz="3200"/>
            </a:lvl1pPr>
            <a:lvl2pPr indent="-406400" lvl="1" marL="914400" algn="l">
              <a:spcBef>
                <a:spcPts val="560"/>
              </a:spcBef>
              <a:spcAft>
                <a:spcPts val="0"/>
              </a:spcAft>
              <a:buClr>
                <a:schemeClr val="lt1"/>
              </a:buClr>
              <a:buSzPts val="2800"/>
              <a:buFont typeface="Arial"/>
              <a:buChar char="–"/>
              <a:defRPr sz="2800"/>
            </a:lvl2pPr>
            <a:lvl3pPr indent="-381000" lvl="2" marL="1371600" algn="l">
              <a:spcBef>
                <a:spcPts val="480"/>
              </a:spcBef>
              <a:spcAft>
                <a:spcPts val="0"/>
              </a:spcAft>
              <a:buClr>
                <a:schemeClr val="lt1"/>
              </a:buClr>
              <a:buSzPts val="2400"/>
              <a:buFont typeface="Arial"/>
              <a:buChar char="•"/>
              <a:defRPr sz="2400"/>
            </a:lvl3pPr>
            <a:lvl4pPr indent="-355600" lvl="3" marL="1828800" algn="l">
              <a:spcBef>
                <a:spcPts val="400"/>
              </a:spcBef>
              <a:spcAft>
                <a:spcPts val="0"/>
              </a:spcAft>
              <a:buClr>
                <a:schemeClr val="lt1"/>
              </a:buClr>
              <a:buSzPts val="2000"/>
              <a:buFont typeface="Arial"/>
              <a:buChar char="–"/>
              <a:defRPr sz="2000"/>
            </a:lvl4pPr>
            <a:lvl5pPr indent="-355600" lvl="4" marL="2286000" algn="l">
              <a:spcBef>
                <a:spcPts val="400"/>
              </a:spcBef>
              <a:spcAft>
                <a:spcPts val="0"/>
              </a:spcAft>
              <a:buClr>
                <a:schemeClr val="lt1"/>
              </a:buClr>
              <a:buSzPts val="2000"/>
              <a:buFont typeface="Arial"/>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 name="Google Shape;46;p7"/>
          <p:cNvSpPr txBox="1"/>
          <p:nvPr>
            <p:ph idx="2" type="body"/>
          </p:nvPr>
        </p:nvSpPr>
        <p:spPr>
          <a:xfrm>
            <a:off x="630238" y="2057400"/>
            <a:ext cx="2949575" cy="3811588"/>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lvl1pPr indent="-228600" lvl="0" marL="457200" algn="l">
              <a:spcBef>
                <a:spcPts val="320"/>
              </a:spcBef>
              <a:spcAft>
                <a:spcPts val="0"/>
              </a:spcAft>
              <a:buClr>
                <a:schemeClr val="lt1"/>
              </a:buClr>
              <a:buSzPts val="1600"/>
              <a:buFont typeface="Arial"/>
              <a:buNone/>
              <a:defRPr sz="1600"/>
            </a:lvl1pPr>
            <a:lvl2pPr indent="-228600" lvl="1" marL="914400" algn="l">
              <a:spcBef>
                <a:spcPts val="280"/>
              </a:spcBef>
              <a:spcAft>
                <a:spcPts val="0"/>
              </a:spcAft>
              <a:buClr>
                <a:schemeClr val="lt1"/>
              </a:buClr>
              <a:buSzPts val="1400"/>
              <a:buFont typeface="Arial"/>
              <a:buNone/>
              <a:defRPr sz="1400"/>
            </a:lvl2pPr>
            <a:lvl3pPr indent="-228600" lvl="2" marL="1371600" algn="l">
              <a:spcBef>
                <a:spcPts val="240"/>
              </a:spcBef>
              <a:spcAft>
                <a:spcPts val="0"/>
              </a:spcAft>
              <a:buClr>
                <a:schemeClr val="lt1"/>
              </a:buClr>
              <a:buSzPts val="1200"/>
              <a:buFont typeface="Arial"/>
              <a:buNone/>
              <a:defRPr sz="1200"/>
            </a:lvl3pPr>
            <a:lvl4pPr indent="-228600" lvl="3" marL="1828800" algn="l">
              <a:spcBef>
                <a:spcPts val="200"/>
              </a:spcBef>
              <a:spcAft>
                <a:spcPts val="0"/>
              </a:spcAft>
              <a:buClr>
                <a:schemeClr val="lt1"/>
              </a:buClr>
              <a:buSzPts val="1000"/>
              <a:buFont typeface="Arial"/>
              <a:buNone/>
              <a:defRPr sz="1000"/>
            </a:lvl4pPr>
            <a:lvl5pPr indent="-228600" lvl="4" marL="2286000" algn="l">
              <a:spcBef>
                <a:spcPts val="200"/>
              </a:spcBef>
              <a:spcAft>
                <a:spcPts val="0"/>
              </a:spcAft>
              <a:buClr>
                <a:schemeClr val="lt1"/>
              </a:buClr>
              <a:buSzPts val="1000"/>
              <a:buFont typeface="Arial"/>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 name="Google Shape;47;p7"/>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9"/>
          <p:cNvSpPr txBox="1"/>
          <p:nvPr>
            <p:ph type="title"/>
          </p:nvPr>
        </p:nvSpPr>
        <p:spPr>
          <a:xfrm>
            <a:off x="0" y="304800"/>
            <a:ext cx="9144000" cy="1143000"/>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 name="Google Shape;56;p9"/>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9"/>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9"/>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9" name="Shape 59"/>
        <p:cNvGrpSpPr/>
        <p:nvPr/>
      </p:nvGrpSpPr>
      <p:grpSpPr>
        <a:xfrm>
          <a:off x="0" y="0"/>
          <a:ext cx="0" cy="0"/>
          <a:chOff x="0" y="0"/>
          <a:chExt cx="0" cy="0"/>
        </a:xfrm>
      </p:grpSpPr>
      <p:sp>
        <p:nvSpPr>
          <p:cNvPr id="60" name="Google Shape;60;p10"/>
          <p:cNvSpPr txBox="1"/>
          <p:nvPr>
            <p:ph type="title"/>
          </p:nvPr>
        </p:nvSpPr>
        <p:spPr>
          <a:xfrm>
            <a:off x="630238" y="365125"/>
            <a:ext cx="7886700" cy="1325563"/>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1" name="Google Shape;61;p10"/>
          <p:cNvSpPr txBox="1"/>
          <p:nvPr>
            <p:ph idx="1" type="body"/>
          </p:nvPr>
        </p:nvSpPr>
        <p:spPr>
          <a:xfrm>
            <a:off x="630238" y="1681163"/>
            <a:ext cx="3868737" cy="823912"/>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2" name="Google Shape;62;p10"/>
          <p:cNvSpPr txBox="1"/>
          <p:nvPr>
            <p:ph idx="2" type="body"/>
          </p:nvPr>
        </p:nvSpPr>
        <p:spPr>
          <a:xfrm>
            <a:off x="630238" y="2505075"/>
            <a:ext cx="3868737" cy="3684588"/>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10"/>
          <p:cNvSpPr txBox="1"/>
          <p:nvPr>
            <p:ph idx="3" type="body"/>
          </p:nvPr>
        </p:nvSpPr>
        <p:spPr>
          <a:xfrm>
            <a:off x="4629150" y="1681163"/>
            <a:ext cx="3887788" cy="823912"/>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b" bIns="45700" lIns="91425" spcFirstLastPara="1" rIns="91425" wrap="square" tIns="45700">
            <a:noAutofit/>
          </a:bodyPr>
          <a:lstStyle>
            <a:lvl1pPr indent="-228600" lvl="0" marL="457200" algn="l">
              <a:spcBef>
                <a:spcPts val="480"/>
              </a:spcBef>
              <a:spcAft>
                <a:spcPts val="0"/>
              </a:spcAft>
              <a:buClr>
                <a:schemeClr val="lt1"/>
              </a:buClr>
              <a:buSzPts val="2400"/>
              <a:buFont typeface="Arial"/>
              <a:buNone/>
              <a:defRPr b="1" sz="2400"/>
            </a:lvl1pPr>
            <a:lvl2pPr indent="-228600" lvl="1" marL="914400" algn="l">
              <a:spcBef>
                <a:spcPts val="400"/>
              </a:spcBef>
              <a:spcAft>
                <a:spcPts val="0"/>
              </a:spcAft>
              <a:buClr>
                <a:schemeClr val="lt1"/>
              </a:buClr>
              <a:buSzPts val="2000"/>
              <a:buFont typeface="Arial"/>
              <a:buNone/>
              <a:defRPr b="1" sz="2000"/>
            </a:lvl2pPr>
            <a:lvl3pPr indent="-228600" lvl="2" marL="1371600" algn="l">
              <a:spcBef>
                <a:spcPts val="360"/>
              </a:spcBef>
              <a:spcAft>
                <a:spcPts val="0"/>
              </a:spcAft>
              <a:buClr>
                <a:schemeClr val="lt1"/>
              </a:buClr>
              <a:buSzPts val="1800"/>
              <a:buFont typeface="Arial"/>
              <a:buNone/>
              <a:defRPr b="1" sz="1800"/>
            </a:lvl3pPr>
            <a:lvl4pPr indent="-228600" lvl="3" marL="1828800" algn="l">
              <a:spcBef>
                <a:spcPts val="320"/>
              </a:spcBef>
              <a:spcAft>
                <a:spcPts val="0"/>
              </a:spcAft>
              <a:buClr>
                <a:schemeClr val="lt1"/>
              </a:buClr>
              <a:buSzPts val="1600"/>
              <a:buFont typeface="Arial"/>
              <a:buNone/>
              <a:defRPr b="1" sz="1600"/>
            </a:lvl4pPr>
            <a:lvl5pPr indent="-228600" lvl="4" marL="2286000" algn="l">
              <a:spcBef>
                <a:spcPts val="320"/>
              </a:spcBef>
              <a:spcAft>
                <a:spcPts val="0"/>
              </a:spcAft>
              <a:buClr>
                <a:schemeClr val="lt1"/>
              </a:buClr>
              <a:buSzPts val="1600"/>
              <a:buFont typeface="Arial"/>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4" name="Google Shape;64;p10"/>
          <p:cNvSpPr txBox="1"/>
          <p:nvPr>
            <p:ph idx="4" type="body"/>
          </p:nvPr>
        </p:nvSpPr>
        <p:spPr>
          <a:xfrm>
            <a:off x="4629150" y="2505075"/>
            <a:ext cx="3887788" cy="3684588"/>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lvl1pPr indent="-342900" lvl="0" marL="457200" algn="l">
              <a:spcBef>
                <a:spcPts val="360"/>
              </a:spcBef>
              <a:spcAft>
                <a:spcPts val="0"/>
              </a:spcAft>
              <a:buClr>
                <a:schemeClr val="lt1"/>
              </a:buClr>
              <a:buSzPts val="1800"/>
              <a:buChar char="•"/>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10"/>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papermario" id="6" name="Google Shape;6;p1"/>
          <p:cNvPicPr preferRelativeResize="0"/>
          <p:nvPr/>
        </p:nvPicPr>
        <p:blipFill rotWithShape="1">
          <a:blip r:embed="rId1">
            <a:alphaModFix/>
          </a:blip>
          <a:srcRect b="0" l="0" r="0" t="0"/>
          <a:stretch/>
        </p:blipFill>
        <p:spPr>
          <a:xfrm>
            <a:off x="0" y="0"/>
            <a:ext cx="9144000" cy="6858000"/>
          </a:xfrm>
          <a:prstGeom prst="rect">
            <a:avLst/>
          </a:prstGeom>
          <a:noFill/>
          <a:ln>
            <a:noFill/>
          </a:ln>
        </p:spPr>
      </p:pic>
      <p:sp>
        <p:nvSpPr>
          <p:cNvPr id="7" name="Google Shape;7;p1"/>
          <p:cNvSpPr txBox="1"/>
          <p:nvPr>
            <p:ph type="title"/>
          </p:nvPr>
        </p:nvSpPr>
        <p:spPr>
          <a:xfrm>
            <a:off x="0" y="304800"/>
            <a:ext cx="9144000" cy="1143000"/>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chemeClr val="lt1"/>
                </a:solidFill>
                <a:latin typeface="Arial"/>
                <a:ea typeface="Arial"/>
                <a:cs typeface="Arial"/>
                <a:sym typeface="Arial"/>
              </a:defRPr>
            </a:lvl1pPr>
            <a:lvl2pPr lvl="1" marR="0" rtl="0" algn="ctr">
              <a:spcBef>
                <a:spcPts val="0"/>
              </a:spcBef>
              <a:spcAft>
                <a:spcPts val="0"/>
              </a:spcAft>
              <a:buSzPts val="1400"/>
              <a:buNone/>
              <a:defRPr b="1" i="0" sz="4400" u="none" cap="none" strike="noStrike">
                <a:solidFill>
                  <a:schemeClr val="lt1"/>
                </a:solidFill>
                <a:latin typeface="Arial"/>
                <a:ea typeface="Arial"/>
                <a:cs typeface="Arial"/>
                <a:sym typeface="Arial"/>
              </a:defRPr>
            </a:lvl2pPr>
            <a:lvl3pPr lvl="2" marR="0" rtl="0" algn="ctr">
              <a:spcBef>
                <a:spcPts val="0"/>
              </a:spcBef>
              <a:spcAft>
                <a:spcPts val="0"/>
              </a:spcAft>
              <a:buSzPts val="1400"/>
              <a:buNone/>
              <a:defRPr b="1" i="0" sz="4400" u="none" cap="none" strike="noStrike">
                <a:solidFill>
                  <a:schemeClr val="lt1"/>
                </a:solidFill>
                <a:latin typeface="Arial"/>
                <a:ea typeface="Arial"/>
                <a:cs typeface="Arial"/>
                <a:sym typeface="Arial"/>
              </a:defRPr>
            </a:lvl3pPr>
            <a:lvl4pPr lvl="3" marR="0" rtl="0" algn="ctr">
              <a:spcBef>
                <a:spcPts val="0"/>
              </a:spcBef>
              <a:spcAft>
                <a:spcPts val="0"/>
              </a:spcAft>
              <a:buSzPts val="1400"/>
              <a:buNone/>
              <a:defRPr b="1" i="0" sz="4400" u="none" cap="none" strike="noStrike">
                <a:solidFill>
                  <a:schemeClr val="lt1"/>
                </a:solidFill>
                <a:latin typeface="Arial"/>
                <a:ea typeface="Arial"/>
                <a:cs typeface="Arial"/>
                <a:sym typeface="Arial"/>
              </a:defRPr>
            </a:lvl4pPr>
            <a:lvl5pPr lvl="4" marR="0" rtl="0" algn="ctr">
              <a:spcBef>
                <a:spcPts val="0"/>
              </a:spcBef>
              <a:spcAft>
                <a:spcPts val="0"/>
              </a:spcAft>
              <a:buSzPts val="1400"/>
              <a:buNone/>
              <a:defRPr b="1" i="0" sz="4400" u="none" cap="none" strike="noStrike">
                <a:solidFill>
                  <a:schemeClr val="lt1"/>
                </a:solidFill>
                <a:latin typeface="Arial"/>
                <a:ea typeface="Arial"/>
                <a:cs typeface="Arial"/>
                <a:sym typeface="Arial"/>
              </a:defRPr>
            </a:lvl5pPr>
            <a:lvl6pPr lvl="5" marR="0" rtl="0" algn="ctr">
              <a:spcBef>
                <a:spcPts val="0"/>
              </a:spcBef>
              <a:spcAft>
                <a:spcPts val="0"/>
              </a:spcAft>
              <a:buSzPts val="1400"/>
              <a:buNone/>
              <a:defRPr b="1" i="0" sz="4400" u="none" cap="none" strike="noStrike">
                <a:solidFill>
                  <a:schemeClr val="lt1"/>
                </a:solidFill>
                <a:latin typeface="Arial"/>
                <a:ea typeface="Arial"/>
                <a:cs typeface="Arial"/>
                <a:sym typeface="Arial"/>
              </a:defRPr>
            </a:lvl6pPr>
            <a:lvl7pPr lvl="6" marR="0" rtl="0" algn="ctr">
              <a:spcBef>
                <a:spcPts val="0"/>
              </a:spcBef>
              <a:spcAft>
                <a:spcPts val="0"/>
              </a:spcAft>
              <a:buSzPts val="1400"/>
              <a:buNone/>
              <a:defRPr b="1" i="0" sz="4400" u="none" cap="none" strike="noStrike">
                <a:solidFill>
                  <a:schemeClr val="lt1"/>
                </a:solidFill>
                <a:latin typeface="Arial"/>
                <a:ea typeface="Arial"/>
                <a:cs typeface="Arial"/>
                <a:sym typeface="Arial"/>
              </a:defRPr>
            </a:lvl7pPr>
            <a:lvl8pPr lvl="7" marR="0" rtl="0" algn="ctr">
              <a:spcBef>
                <a:spcPts val="0"/>
              </a:spcBef>
              <a:spcAft>
                <a:spcPts val="0"/>
              </a:spcAft>
              <a:buSzPts val="1400"/>
              <a:buNone/>
              <a:defRPr b="1" i="0" sz="4400" u="none" cap="none" strike="noStrike">
                <a:solidFill>
                  <a:schemeClr val="lt1"/>
                </a:solidFill>
                <a:latin typeface="Arial"/>
                <a:ea typeface="Arial"/>
                <a:cs typeface="Arial"/>
                <a:sym typeface="Arial"/>
              </a:defRPr>
            </a:lvl8pPr>
            <a:lvl9pPr lvl="8" marR="0" rtl="0" algn="ctr">
              <a:spcBef>
                <a:spcPts val="0"/>
              </a:spcBef>
              <a:spcAft>
                <a:spcPts val="0"/>
              </a:spcAft>
              <a:buSzPts val="1400"/>
              <a:buNone/>
              <a:defRPr b="1" i="0" sz="4400" u="none" cap="none" strike="noStrike">
                <a:solidFill>
                  <a:schemeClr val="lt1"/>
                </a:solidFill>
                <a:latin typeface="Arial"/>
                <a:ea typeface="Arial"/>
                <a:cs typeface="Arial"/>
                <a:sym typeface="Arial"/>
              </a:defRPr>
            </a:lvl9pPr>
          </a:lstStyle>
          <a:p/>
        </p:txBody>
      </p:sp>
      <p:sp>
        <p:nvSpPr>
          <p:cNvPr id="8" name="Google Shape;8;p1"/>
          <p:cNvSpPr txBox="1"/>
          <p:nvPr>
            <p:ph idx="1" type="body"/>
          </p:nvPr>
        </p:nvSpPr>
        <p:spPr>
          <a:xfrm>
            <a:off x="0" y="1600200"/>
            <a:ext cx="9144000" cy="4525962"/>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lt1"/>
              </a:buClr>
              <a:buSzPts val="3200"/>
              <a:buFont typeface="Arial"/>
              <a:buChar char="•"/>
              <a:defRPr b="1" i="0" sz="32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lt1"/>
              </a:buClr>
              <a:buSzPts val="2800"/>
              <a:buFont typeface="Arial"/>
              <a:buChar char="–"/>
              <a:defRPr b="1" i="0" sz="2800" u="none" cap="none" strike="noStrike">
                <a:solidFill>
                  <a:schemeClr val="lt1"/>
                </a:solidFill>
                <a:latin typeface="Arial"/>
                <a:ea typeface="Arial"/>
                <a:cs typeface="Arial"/>
                <a:sym typeface="Arial"/>
              </a:defRPr>
            </a:lvl2pPr>
            <a:lvl3pPr indent="-381000" lvl="2" marL="1371600" marR="0" rtl="0" algn="l">
              <a:spcBef>
                <a:spcPts val="480"/>
              </a:spcBef>
              <a:spcAft>
                <a:spcPts val="0"/>
              </a:spcAft>
              <a:buClr>
                <a:schemeClr val="lt1"/>
              </a:buClr>
              <a:buSzPts val="2400"/>
              <a:buFont typeface="Arial"/>
              <a:buChar char="•"/>
              <a:defRPr b="1" i="0" sz="2400" u="none" cap="none" strike="noStrike">
                <a:solidFill>
                  <a:schemeClr val="lt1"/>
                </a:solidFill>
                <a:latin typeface="Arial"/>
                <a:ea typeface="Arial"/>
                <a:cs typeface="Arial"/>
                <a:sym typeface="Arial"/>
              </a:defRPr>
            </a:lvl3pPr>
            <a:lvl4pPr indent="-355600" lvl="3" marL="1828800" marR="0" rtl="0" algn="l">
              <a:spcBef>
                <a:spcPts val="400"/>
              </a:spcBef>
              <a:spcAft>
                <a:spcPts val="0"/>
              </a:spcAft>
              <a:buClr>
                <a:schemeClr val="lt1"/>
              </a:buClr>
              <a:buSzPts val="2000"/>
              <a:buFont typeface="Arial"/>
              <a:buChar char="–"/>
              <a:defRPr b="1" i="0" sz="2000" u="none" cap="none" strike="noStrike">
                <a:solidFill>
                  <a:schemeClr val="lt1"/>
                </a:solidFill>
                <a:latin typeface="Arial"/>
                <a:ea typeface="Arial"/>
                <a:cs typeface="Arial"/>
                <a:sym typeface="Arial"/>
              </a:defRPr>
            </a:lvl4pPr>
            <a:lvl5pPr indent="-355600" lvl="4" marL="2286000" marR="0" rtl="0" algn="l">
              <a:spcBef>
                <a:spcPts val="400"/>
              </a:spcBef>
              <a:spcAft>
                <a:spcPts val="0"/>
              </a:spcAft>
              <a:buClr>
                <a:schemeClr val="lt1"/>
              </a:buClr>
              <a:buSzPts val="2000"/>
              <a:buFont typeface="Arial"/>
              <a:buChar char="»"/>
              <a:defRPr b="1" i="0" sz="20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457200" y="6245225"/>
            <a:ext cx="2133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3124200" y="6245225"/>
            <a:ext cx="2895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6553200" y="6245225"/>
            <a:ext cx="21336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7.jpg"/><Relationship Id="rId5" Type="http://schemas.openxmlformats.org/officeDocument/2006/relationships/image" Target="../media/image2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image" Target="../media/image9.jp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jpg"/><Relationship Id="rId4" Type="http://schemas.openxmlformats.org/officeDocument/2006/relationships/image" Target="../media/image19.jpg"/><Relationship Id="rId5"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jpg"/><Relationship Id="rId4" Type="http://schemas.openxmlformats.org/officeDocument/2006/relationships/image" Target="../media/image20.jpg"/><Relationship Id="rId5"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7.jpg"/><Relationship Id="rId4"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jp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33.jpg"/><Relationship Id="rId5" Type="http://schemas.openxmlformats.org/officeDocument/2006/relationships/image" Target="../media/image3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jp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6.jpg"/><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4.jpg"/><Relationship Id="rId4" Type="http://schemas.openxmlformats.org/officeDocument/2006/relationships/hyperlink" Target="http://www.youtube.com/watch?v=8TI64McyYF4"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5.jp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3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2.jpg"/><Relationship Id="rId4" Type="http://schemas.openxmlformats.org/officeDocument/2006/relationships/image" Target="../media/image40.jpg"/><Relationship Id="rId5" Type="http://schemas.openxmlformats.org/officeDocument/2006/relationships/image" Target="../media/image52.png"/><Relationship Id="rId6"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hyperlink" Target="http://www.youtube.com/watch?v=oFSMVvRqHW8&amp;NR=1&amp;feature=endscree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7.jpg"/><Relationship Id="rId4" Type="http://schemas.openxmlformats.org/officeDocument/2006/relationships/image" Target="../media/image5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9.png"/><Relationship Id="rId4" Type="http://schemas.openxmlformats.org/officeDocument/2006/relationships/hyperlink" Target="https://www.youtube.com/watch?v=xpaaNZA9I6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3.jpg"/><Relationship Id="rId4" Type="http://schemas.openxmlformats.org/officeDocument/2006/relationships/hyperlink" Target="https://www.youtube.com/watch?v=CjpGnh2PDoU" TargetMode="External"/><Relationship Id="rId5" Type="http://schemas.openxmlformats.org/officeDocument/2006/relationships/image" Target="../media/image55.png"/><Relationship Id="rId6" Type="http://schemas.openxmlformats.org/officeDocument/2006/relationships/image" Target="../media/image5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7.png"/><Relationship Id="rId4" Type="http://schemas.openxmlformats.org/officeDocument/2006/relationships/hyperlink" Target="http://www.virtuix.com/" TargetMode="External"/><Relationship Id="rId5"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4.png"/><Relationship Id="rId4" Type="http://schemas.openxmlformats.org/officeDocument/2006/relationships/hyperlink" Target="http://tngames.com/product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9.png"/><Relationship Id="rId4" Type="http://schemas.openxmlformats.org/officeDocument/2006/relationships/image" Target="../media/image57.jpg"/><Relationship Id="rId5" Type="http://schemas.openxmlformats.org/officeDocument/2006/relationships/image" Target="../media/image60.png"/><Relationship Id="rId6"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8.jpg"/><Relationship Id="rId4" Type="http://schemas.openxmlformats.org/officeDocument/2006/relationships/hyperlink" Target="https://www.youtube.com/watch?v=zEtLqtunD6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5.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4.jpg"/><Relationship Id="rId4" Type="http://schemas.openxmlformats.org/officeDocument/2006/relationships/image" Target="../media/image72.png"/><Relationship Id="rId5" Type="http://schemas.openxmlformats.org/officeDocument/2006/relationships/image" Target="../media/image66.jpg"/><Relationship Id="rId6" Type="http://schemas.openxmlformats.org/officeDocument/2006/relationships/image" Target="../media/image73.jpg"/><Relationship Id="rId7" Type="http://schemas.openxmlformats.org/officeDocument/2006/relationships/hyperlink" Target="https://www.youtube.com/watch?v=OlCe0VIL0E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jpg"/><Relationship Id="rId4" Type="http://schemas.openxmlformats.org/officeDocument/2006/relationships/hyperlink" Target="http://www.youtube.com/watch?v=27CrLUtsRU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youtube.com/watch?v=9K1Kd9mZL8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3.png"/><Relationship Id="rId4" Type="http://schemas.openxmlformats.org/officeDocument/2006/relationships/hyperlink" Target="https://www.youtube.com/watch?v=JuitbK5kO9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hyperlink" Target="https://www.youtube.com/watch?v=Tw1l_C4kX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hyperlink" Target="https://www.youtube.com/watch?v=jMx-T0NVC5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0" y="228600"/>
            <a:ext cx="6096000" cy="5334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Video Games:</a:t>
            </a:r>
            <a:endParaRPr/>
          </a:p>
        </p:txBody>
      </p:sp>
      <p:sp>
        <p:nvSpPr>
          <p:cNvPr id="86" name="Google Shape;86;p13"/>
          <p:cNvSpPr txBox="1"/>
          <p:nvPr/>
        </p:nvSpPr>
        <p:spPr>
          <a:xfrm>
            <a:off x="3048000" y="5715000"/>
            <a:ext cx="6096000" cy="830262"/>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Arial"/>
              <a:buNone/>
            </a:pPr>
            <a:r>
              <a:rPr b="1" i="0" lang="en-US" sz="2400" u="none" cap="none" strike="noStrike">
                <a:solidFill>
                  <a:schemeClr val="lt1"/>
                </a:solidFill>
                <a:latin typeface="Arial"/>
                <a:ea typeface="Arial"/>
                <a:cs typeface="Arial"/>
                <a:sym typeface="Arial"/>
              </a:rPr>
              <a:t>Tech Innovations, Gamification,  and The Future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1" sz="4400">
              <a:solidFill>
                <a:schemeClr val="lt1"/>
              </a:solidFill>
              <a:latin typeface="Arial"/>
              <a:ea typeface="Arial"/>
              <a:cs typeface="Arial"/>
              <a:sym typeface="Arial"/>
            </a:endParaRPr>
          </a:p>
        </p:txBody>
      </p:sp>
      <p:pic>
        <p:nvPicPr>
          <p:cNvPr id="149" name="Google Shape;149;p22"/>
          <p:cNvPicPr preferRelativeResize="0"/>
          <p:nvPr>
            <p:ph idx="1" type="body"/>
          </p:nvPr>
        </p:nvPicPr>
        <p:blipFill rotWithShape="1">
          <a:blip r:embed="rId3">
            <a:alphaModFix/>
          </a:blip>
          <a:srcRect b="0" l="5488" r="19487" t="0"/>
          <a:stretch/>
        </p:blipFill>
        <p:spPr>
          <a:xfrm>
            <a:off x="0" y="1587"/>
            <a:ext cx="9144000" cy="68564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Good Vibrations</a:t>
            </a:r>
            <a:endParaRPr/>
          </a:p>
        </p:txBody>
      </p:sp>
      <p:sp>
        <p:nvSpPr>
          <p:cNvPr id="155" name="Google Shape;155;p23"/>
          <p:cNvSpPr txBox="1"/>
          <p:nvPr>
            <p:ph idx="1" type="body"/>
          </p:nvPr>
        </p:nvSpPr>
        <p:spPr>
          <a:xfrm>
            <a:off x="0" y="1600200"/>
            <a:ext cx="9144000" cy="4114800"/>
          </a:xfrm>
          <a:prstGeom prst="rect">
            <a:avLst/>
          </a:prstGeom>
          <a:solidFill>
            <a:schemeClr val="dk1"/>
          </a:solid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The N64 gave us two great video game mainstays: the first was the </a:t>
            </a:r>
            <a:r>
              <a:rPr b="1" i="0" lang="en-US" sz="3200" u="none">
                <a:solidFill>
                  <a:srgbClr val="FFC000"/>
                </a:solidFill>
                <a:latin typeface="Arial"/>
                <a:ea typeface="Arial"/>
                <a:cs typeface="Arial"/>
                <a:sym typeface="Arial"/>
              </a:rPr>
              <a:t>Rumble Pak</a:t>
            </a:r>
            <a:r>
              <a:rPr b="1" i="0" lang="en-US" sz="3200" u="none">
                <a:solidFill>
                  <a:schemeClr val="lt1"/>
                </a:solidFill>
                <a:latin typeface="Arial"/>
                <a:ea typeface="Arial"/>
                <a:cs typeface="Arial"/>
                <a:sym typeface="Arial"/>
              </a:rPr>
              <a:t>.</a:t>
            </a:r>
            <a:endParaRPr/>
          </a:p>
          <a:p>
            <a:pPr indent="-342900" lvl="0" marL="34290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Caused the controller to vibrate in select situations, such as when firing a weapon or receiving damage, to immerse the player in the game. </a:t>
            </a:r>
            <a:endParaRPr/>
          </a:p>
        </p:txBody>
      </p:sp>
      <p:pic>
        <p:nvPicPr>
          <p:cNvPr descr="File:N64-Rumble-Pak.jpg" id="156" name="Google Shape;156;p23"/>
          <p:cNvPicPr preferRelativeResize="0"/>
          <p:nvPr/>
        </p:nvPicPr>
        <p:blipFill rotWithShape="1">
          <a:blip r:embed="rId3">
            <a:alphaModFix/>
          </a:blip>
          <a:srcRect b="0" l="0" r="0" t="0"/>
          <a:stretch/>
        </p:blipFill>
        <p:spPr>
          <a:xfrm>
            <a:off x="5867400" y="4419600"/>
            <a:ext cx="2876550" cy="2209800"/>
          </a:xfrm>
          <a:prstGeom prst="rect">
            <a:avLst/>
          </a:prstGeom>
          <a:noFill/>
          <a:ln>
            <a:noFill/>
          </a:ln>
        </p:spPr>
      </p:pic>
      <p:pic>
        <p:nvPicPr>
          <p:cNvPr descr="n64rumble1" id="157" name="Google Shape;157;p23"/>
          <p:cNvPicPr preferRelativeResize="0"/>
          <p:nvPr/>
        </p:nvPicPr>
        <p:blipFill rotWithShape="1">
          <a:blip r:embed="rId4">
            <a:alphaModFix/>
          </a:blip>
          <a:srcRect b="0" l="0" r="0" t="0"/>
          <a:stretch/>
        </p:blipFill>
        <p:spPr>
          <a:xfrm>
            <a:off x="3352800" y="4711700"/>
            <a:ext cx="2390775" cy="2146300"/>
          </a:xfrm>
          <a:prstGeom prst="rect">
            <a:avLst/>
          </a:prstGeom>
          <a:noFill/>
          <a:ln>
            <a:noFill/>
          </a:ln>
        </p:spPr>
      </p:pic>
      <p:pic>
        <p:nvPicPr>
          <p:cNvPr descr="4fe4994dca8bf" id="158" name="Google Shape;158;p23"/>
          <p:cNvPicPr preferRelativeResize="0"/>
          <p:nvPr/>
        </p:nvPicPr>
        <p:blipFill rotWithShape="1">
          <a:blip r:embed="rId5">
            <a:alphaModFix/>
          </a:blip>
          <a:srcRect b="0" l="0" r="0" t="0"/>
          <a:stretch/>
        </p:blipFill>
        <p:spPr>
          <a:xfrm>
            <a:off x="381000" y="4800600"/>
            <a:ext cx="2819400" cy="2057400"/>
          </a:xfrm>
          <a:prstGeom prst="rect">
            <a:avLst/>
          </a:prstGeom>
          <a:noFill/>
          <a:ln cap="flat" cmpd="sng" w="9525">
            <a:solidFill>
              <a:schemeClr val="lt1"/>
            </a:solidFill>
            <a:prstDash val="solid"/>
            <a:miter lim="800000"/>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Rumble and Analog</a:t>
            </a:r>
            <a:endParaRPr/>
          </a:p>
        </p:txBody>
      </p:sp>
      <p:sp>
        <p:nvSpPr>
          <p:cNvPr id="164" name="Google Shape;164;p24"/>
          <p:cNvSpPr txBox="1"/>
          <p:nvPr>
            <p:ph idx="1" type="body"/>
          </p:nvPr>
        </p:nvSpPr>
        <p:spPr>
          <a:xfrm>
            <a:off x="0" y="1600200"/>
            <a:ext cx="9144000" cy="4525962"/>
          </a:xfrm>
          <a:prstGeom prst="rect">
            <a:avLst/>
          </a:prstGeom>
          <a:solidFill>
            <a:schemeClr val="dk1"/>
          </a:solid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IGN stated it’s influence led to controller vibrations being </a:t>
            </a:r>
            <a:r>
              <a:rPr b="1" i="0" lang="en-US" sz="3200" u="none">
                <a:solidFill>
                  <a:srgbClr val="FFC000"/>
                </a:solidFill>
                <a:latin typeface="Arial"/>
                <a:ea typeface="Arial"/>
                <a:cs typeface="Arial"/>
                <a:sym typeface="Arial"/>
              </a:rPr>
              <a:t>"an industry standard within a single generation.”  </a:t>
            </a:r>
            <a:endParaRPr/>
          </a:p>
          <a:p>
            <a:pPr indent="-342900" lvl="0" marL="34290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The other great N64 controller innovation was the </a:t>
            </a:r>
            <a:r>
              <a:rPr b="1" i="0" lang="en-US" sz="3200" u="none">
                <a:solidFill>
                  <a:srgbClr val="66FFCC"/>
                </a:solidFill>
                <a:latin typeface="Arial"/>
                <a:ea typeface="Arial"/>
                <a:cs typeface="Arial"/>
                <a:sym typeface="Arial"/>
              </a:rPr>
              <a:t>popularization </a:t>
            </a:r>
            <a:r>
              <a:rPr b="1" i="0" lang="en-US" sz="3200" u="none">
                <a:solidFill>
                  <a:schemeClr val="lt1"/>
                </a:solidFill>
                <a:latin typeface="Arial"/>
                <a:ea typeface="Arial"/>
                <a:cs typeface="Arial"/>
                <a:sym typeface="Arial"/>
              </a:rPr>
              <a:t>of the analog stick—also an industry standard (although Nintendo wasn’t the first to use it). </a:t>
            </a:r>
            <a:endParaRPr/>
          </a:p>
        </p:txBody>
      </p:sp>
      <p:pic>
        <p:nvPicPr>
          <p:cNvPr descr="File:PlayStation-Analog-Joystick.jpg" id="165" name="Google Shape;165;p24"/>
          <p:cNvPicPr preferRelativeResize="0"/>
          <p:nvPr/>
        </p:nvPicPr>
        <p:blipFill rotWithShape="1">
          <a:blip r:embed="rId3">
            <a:alphaModFix/>
          </a:blip>
          <a:srcRect b="0" l="0" r="0" t="0"/>
          <a:stretch/>
        </p:blipFill>
        <p:spPr>
          <a:xfrm>
            <a:off x="3505200" y="5151437"/>
            <a:ext cx="2286000" cy="1706562"/>
          </a:xfrm>
          <a:prstGeom prst="rect">
            <a:avLst/>
          </a:prstGeom>
          <a:noFill/>
          <a:ln>
            <a:noFill/>
          </a:ln>
        </p:spPr>
      </p:pic>
      <p:pic>
        <p:nvPicPr>
          <p:cNvPr descr="stick640" id="166" name="Google Shape;166;p24"/>
          <p:cNvPicPr preferRelativeResize="0"/>
          <p:nvPr/>
        </p:nvPicPr>
        <p:blipFill rotWithShape="1">
          <a:blip r:embed="rId4">
            <a:alphaModFix/>
          </a:blip>
          <a:srcRect b="0" l="0" r="0" t="0"/>
          <a:stretch/>
        </p:blipFill>
        <p:spPr>
          <a:xfrm>
            <a:off x="838200" y="5119687"/>
            <a:ext cx="1519237" cy="1738312"/>
          </a:xfrm>
          <a:prstGeom prst="rect">
            <a:avLst/>
          </a:prstGeom>
          <a:noFill/>
          <a:ln>
            <a:noFill/>
          </a:ln>
        </p:spPr>
      </p:pic>
      <p:pic>
        <p:nvPicPr>
          <p:cNvPr descr="nintendo-n64-controller" id="167" name="Google Shape;167;p24"/>
          <p:cNvPicPr preferRelativeResize="0"/>
          <p:nvPr/>
        </p:nvPicPr>
        <p:blipFill rotWithShape="1">
          <a:blip r:embed="rId5">
            <a:alphaModFix/>
          </a:blip>
          <a:srcRect b="0" l="0" r="0" t="0"/>
          <a:stretch/>
        </p:blipFill>
        <p:spPr>
          <a:xfrm>
            <a:off x="6629400" y="5129212"/>
            <a:ext cx="2209800" cy="172878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Peripherals </a:t>
            </a:r>
            <a:endParaRPr/>
          </a:p>
        </p:txBody>
      </p:sp>
      <p:sp>
        <p:nvSpPr>
          <p:cNvPr id="173" name="Google Shape;173;p25"/>
          <p:cNvSpPr txBox="1"/>
          <p:nvPr>
            <p:ph idx="1" type="body"/>
          </p:nvPr>
        </p:nvSpPr>
        <p:spPr>
          <a:xfrm>
            <a:off x="0" y="1600200"/>
            <a:ext cx="9144000" cy="4525962"/>
          </a:xfrm>
          <a:prstGeom prst="rect">
            <a:avLst/>
          </a:prstGeom>
          <a:solidFill>
            <a:schemeClr val="dk1"/>
          </a:solid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A video game “accessory” outside of the console itself. Can include controllers.</a:t>
            </a:r>
            <a:endParaRPr/>
          </a:p>
          <a:p>
            <a:pPr indent="-342900" lvl="0" marL="34290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However, throughout the years designers have tried to standardize various peripherals outside of the console/controller combo. </a:t>
            </a:r>
            <a:endParaRPr/>
          </a:p>
          <a:p>
            <a:pPr indent="-342900" lvl="0" marL="34290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Let’s look at a few of the                          more famous examples….</a:t>
            </a:r>
            <a:endParaRPr/>
          </a:p>
        </p:txBody>
      </p:sp>
      <p:pic>
        <p:nvPicPr>
          <p:cNvPr descr="PSX-Memory-Card" id="174" name="Google Shape;174;p25"/>
          <p:cNvPicPr preferRelativeResize="0"/>
          <p:nvPr/>
        </p:nvPicPr>
        <p:blipFill rotWithShape="1">
          <a:blip r:embed="rId3">
            <a:alphaModFix/>
          </a:blip>
          <a:srcRect b="0" l="0" r="0" t="0"/>
          <a:stretch/>
        </p:blipFill>
        <p:spPr>
          <a:xfrm>
            <a:off x="6019800" y="4419600"/>
            <a:ext cx="2928937" cy="22113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      “Light Gun”</a:t>
            </a:r>
            <a:endParaRPr/>
          </a:p>
        </p:txBody>
      </p:sp>
      <p:sp>
        <p:nvSpPr>
          <p:cNvPr id="180" name="Google Shape;180;p26"/>
          <p:cNvSpPr txBox="1"/>
          <p:nvPr>
            <p:ph idx="1" type="body"/>
          </p:nvPr>
        </p:nvSpPr>
        <p:spPr>
          <a:xfrm>
            <a:off x="0" y="1600200"/>
            <a:ext cx="9144000" cy="4525962"/>
          </a:xfrm>
          <a:prstGeom prst="rect">
            <a:avLst/>
          </a:prstGeom>
          <a:solidFill>
            <a:schemeClr val="dk1"/>
          </a:solid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Begins in arcades.</a:t>
            </a:r>
            <a:endParaRPr/>
          </a:p>
          <a:p>
            <a:pPr indent="-342900" lvl="0" marL="34290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Popularized by the NES “Zapper” for </a:t>
            </a:r>
            <a:r>
              <a:rPr b="1" i="1" lang="en-US" sz="3200" u="none">
                <a:solidFill>
                  <a:schemeClr val="lt1"/>
                </a:solidFill>
                <a:latin typeface="Arial"/>
                <a:ea typeface="Arial"/>
                <a:cs typeface="Arial"/>
                <a:sym typeface="Arial"/>
              </a:rPr>
              <a:t>Duck Hunt</a:t>
            </a:r>
            <a:endParaRPr/>
          </a:p>
          <a:p>
            <a:pPr indent="-342900" lvl="0" marL="34290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The Wii Zapper released in 2009.</a:t>
            </a:r>
            <a:endParaRPr/>
          </a:p>
          <a:p>
            <a:pPr indent="-342900" lvl="0" marL="34290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Light guns still seen as gimmicky.</a:t>
            </a:r>
            <a:br>
              <a:rPr b="1" i="0" lang="en-US" sz="3200" u="none">
                <a:solidFill>
                  <a:schemeClr val="lt1"/>
                </a:solidFill>
                <a:latin typeface="Arial"/>
                <a:ea typeface="Arial"/>
                <a:cs typeface="Arial"/>
                <a:sym typeface="Arial"/>
              </a:rPr>
            </a:br>
            <a:br>
              <a:rPr b="1" i="0" lang="en-US" sz="3200" u="none">
                <a:solidFill>
                  <a:schemeClr val="lt1"/>
                </a:solidFill>
                <a:latin typeface="Arial"/>
                <a:ea typeface="Arial"/>
                <a:cs typeface="Arial"/>
                <a:sym typeface="Arial"/>
              </a:rPr>
            </a:br>
            <a:endParaRPr/>
          </a:p>
        </p:txBody>
      </p:sp>
      <p:pic>
        <p:nvPicPr>
          <p:cNvPr descr="File:Wii Zapper-2009-03-12.jpg" id="181" name="Google Shape;181;p26"/>
          <p:cNvPicPr preferRelativeResize="0"/>
          <p:nvPr/>
        </p:nvPicPr>
        <p:blipFill rotWithShape="1">
          <a:blip r:embed="rId3">
            <a:alphaModFix/>
          </a:blip>
          <a:srcRect b="0" l="0" r="0" t="0"/>
          <a:stretch/>
        </p:blipFill>
        <p:spPr>
          <a:xfrm>
            <a:off x="4800600" y="4648200"/>
            <a:ext cx="4343400" cy="2041525"/>
          </a:xfrm>
          <a:prstGeom prst="rect">
            <a:avLst/>
          </a:prstGeom>
          <a:noFill/>
          <a:ln>
            <a:noFill/>
          </a:ln>
        </p:spPr>
      </p:pic>
      <p:pic>
        <p:nvPicPr>
          <p:cNvPr descr="File:NES-zapper.jpg" id="182" name="Google Shape;182;p26"/>
          <p:cNvPicPr preferRelativeResize="0"/>
          <p:nvPr/>
        </p:nvPicPr>
        <p:blipFill rotWithShape="1">
          <a:blip r:embed="rId4">
            <a:alphaModFix/>
          </a:blip>
          <a:srcRect b="0" l="0" r="0" t="0"/>
          <a:stretch/>
        </p:blipFill>
        <p:spPr>
          <a:xfrm>
            <a:off x="5029200" y="0"/>
            <a:ext cx="4114800" cy="2360612"/>
          </a:xfrm>
          <a:prstGeom prst="rect">
            <a:avLst/>
          </a:prstGeom>
          <a:noFill/>
          <a:ln>
            <a:noFill/>
          </a:ln>
        </p:spPr>
      </p:pic>
      <p:pic>
        <p:nvPicPr>
          <p:cNvPr descr="5009692815_984795a58f_z" id="183" name="Google Shape;183;p26"/>
          <p:cNvPicPr preferRelativeResize="0"/>
          <p:nvPr/>
        </p:nvPicPr>
        <p:blipFill rotWithShape="1">
          <a:blip r:embed="rId5">
            <a:alphaModFix/>
          </a:blip>
          <a:srcRect b="0" l="0" r="0" t="0"/>
          <a:stretch/>
        </p:blipFill>
        <p:spPr>
          <a:xfrm>
            <a:off x="304800" y="4768850"/>
            <a:ext cx="4038600" cy="2089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R.O.B. </a:t>
            </a:r>
            <a:r>
              <a:rPr b="1" i="0" lang="en-US" sz="2800" u="none">
                <a:solidFill>
                  <a:schemeClr val="lt1"/>
                </a:solidFill>
                <a:latin typeface="Arial"/>
                <a:ea typeface="Arial"/>
                <a:cs typeface="Arial"/>
                <a:sym typeface="Arial"/>
              </a:rPr>
              <a:t>(Robotic Operating Buddy)</a:t>
            </a:r>
            <a:endParaRPr/>
          </a:p>
        </p:txBody>
      </p:sp>
      <p:sp>
        <p:nvSpPr>
          <p:cNvPr id="189" name="Google Shape;189;p27"/>
          <p:cNvSpPr txBox="1"/>
          <p:nvPr>
            <p:ph idx="1" type="body"/>
          </p:nvPr>
        </p:nvSpPr>
        <p:spPr>
          <a:xfrm>
            <a:off x="0" y="1600200"/>
            <a:ext cx="9144000" cy="4525962"/>
          </a:xfrm>
          <a:prstGeom prst="rect">
            <a:avLst/>
          </a:prstGeom>
          <a:solidFill>
            <a:schemeClr val="dk1"/>
          </a:solid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Released for the NES                                      in 1985</a:t>
            </a:r>
            <a:endParaRPr/>
          </a:p>
          <a:p>
            <a:pPr indent="-342900" lvl="0" marL="34290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Famous (or infamous)                           despite only being                                      used in two games and                          having extremely                                     limited functionality</a:t>
            </a:r>
            <a:endParaRPr/>
          </a:p>
        </p:txBody>
      </p:sp>
      <p:pic>
        <p:nvPicPr>
          <p:cNvPr descr="File:NES-ROB.png" id="190" name="Google Shape;190;p27"/>
          <p:cNvPicPr preferRelativeResize="0"/>
          <p:nvPr/>
        </p:nvPicPr>
        <p:blipFill rotWithShape="1">
          <a:blip r:embed="rId3">
            <a:alphaModFix/>
          </a:blip>
          <a:srcRect b="0" l="0" r="0" t="0"/>
          <a:stretch/>
        </p:blipFill>
        <p:spPr>
          <a:xfrm>
            <a:off x="4870450" y="1447800"/>
            <a:ext cx="4273550" cy="5410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Nintendo “Power pad” (1988)</a:t>
            </a:r>
            <a:endParaRPr/>
          </a:p>
        </p:txBody>
      </p:sp>
      <p:sp>
        <p:nvSpPr>
          <p:cNvPr id="196" name="Google Shape;196;p28"/>
          <p:cNvSpPr txBox="1"/>
          <p:nvPr>
            <p:ph idx="1" type="body"/>
          </p:nvPr>
        </p:nvSpPr>
        <p:spPr>
          <a:xfrm>
            <a:off x="0" y="1600200"/>
            <a:ext cx="9144000" cy="4525962"/>
          </a:xfrm>
          <a:prstGeom prst="rect">
            <a:avLst/>
          </a:prstGeom>
          <a:solidFill>
            <a:schemeClr val="dk1"/>
          </a:solid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Floor mat game controller, early precursor to foot coordination games like DDR. </a:t>
            </a:r>
            <a:endParaRPr/>
          </a:p>
          <a:p>
            <a:pPr indent="-342900" lvl="0" marL="34290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Wasn’t a huge success.</a:t>
            </a:r>
            <a:br>
              <a:rPr b="1" i="0" lang="en-US" sz="3200" u="none">
                <a:solidFill>
                  <a:schemeClr val="lt1"/>
                </a:solidFill>
                <a:latin typeface="Arial"/>
                <a:ea typeface="Arial"/>
                <a:cs typeface="Arial"/>
                <a:sym typeface="Arial"/>
              </a:rPr>
            </a:br>
            <a:r>
              <a:rPr b="1" i="0" lang="en-US" sz="3200" u="none">
                <a:solidFill>
                  <a:schemeClr val="lt1"/>
                </a:solidFill>
                <a:latin typeface="Arial"/>
                <a:ea typeface="Arial"/>
                <a:cs typeface="Arial"/>
                <a:sym typeface="Arial"/>
              </a:rPr>
              <a:t>  </a:t>
            </a:r>
            <a:endParaRPr/>
          </a:p>
        </p:txBody>
      </p:sp>
      <p:pic>
        <p:nvPicPr>
          <p:cNvPr descr="File:Nespowerpad.jpg" id="197" name="Google Shape;197;p28"/>
          <p:cNvPicPr preferRelativeResize="0"/>
          <p:nvPr/>
        </p:nvPicPr>
        <p:blipFill rotWithShape="1">
          <a:blip r:embed="rId3">
            <a:alphaModFix/>
          </a:blip>
          <a:srcRect b="0" l="0" r="0" t="0"/>
          <a:stretch/>
        </p:blipFill>
        <p:spPr>
          <a:xfrm>
            <a:off x="5210175" y="2971800"/>
            <a:ext cx="3933825" cy="3533775"/>
          </a:xfrm>
          <a:prstGeom prst="rect">
            <a:avLst/>
          </a:prstGeom>
          <a:noFill/>
          <a:ln cap="flat" cmpd="sng" w="9525">
            <a:solidFill>
              <a:schemeClr val="lt1"/>
            </a:solidFill>
            <a:prstDash val="solid"/>
            <a:miter lim="800000"/>
            <a:headEnd len="sm" w="sm" type="none"/>
            <a:tailEnd len="sm" w="sm" type="none"/>
          </a:ln>
        </p:spPr>
      </p:pic>
      <p:pic>
        <p:nvPicPr>
          <p:cNvPr descr="File:Stadium Events cover.jpg" id="198" name="Google Shape;198;p28"/>
          <p:cNvPicPr preferRelativeResize="0"/>
          <p:nvPr/>
        </p:nvPicPr>
        <p:blipFill rotWithShape="1">
          <a:blip r:embed="rId4">
            <a:alphaModFix/>
          </a:blip>
          <a:srcRect b="0" l="0" r="0" t="0"/>
          <a:stretch/>
        </p:blipFill>
        <p:spPr>
          <a:xfrm>
            <a:off x="304800" y="3657600"/>
            <a:ext cx="2011362" cy="2867025"/>
          </a:xfrm>
          <a:prstGeom prst="rect">
            <a:avLst/>
          </a:prstGeom>
          <a:noFill/>
          <a:ln>
            <a:noFill/>
          </a:ln>
        </p:spPr>
      </p:pic>
      <p:pic>
        <p:nvPicPr>
          <p:cNvPr descr="ANd9GcS_zhMkXSwQBgrYSPDS2VZr9kdcDKInFrUQ306Ltegp4HUGJEkZskgC5m9Nqg" id="199" name="Google Shape;199;p28"/>
          <p:cNvPicPr preferRelativeResize="0"/>
          <p:nvPr/>
        </p:nvPicPr>
        <p:blipFill rotWithShape="1">
          <a:blip r:embed="rId5">
            <a:alphaModFix/>
          </a:blip>
          <a:srcRect b="0" l="0" r="0" t="0"/>
          <a:stretch/>
        </p:blipFill>
        <p:spPr>
          <a:xfrm>
            <a:off x="2590800" y="4495800"/>
            <a:ext cx="2457450" cy="1857375"/>
          </a:xfrm>
          <a:prstGeom prst="rect">
            <a:avLst/>
          </a:prstGeom>
          <a:noFill/>
          <a:ln cap="flat" cmpd="sng" w="9525">
            <a:solidFill>
              <a:schemeClr val="lt1"/>
            </a:solidFill>
            <a:prstDash val="solid"/>
            <a:miter lim="800000"/>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The Power Glove (1989)</a:t>
            </a:r>
            <a:endParaRPr/>
          </a:p>
        </p:txBody>
      </p:sp>
      <p:sp>
        <p:nvSpPr>
          <p:cNvPr id="205" name="Google Shape;205;p29"/>
          <p:cNvSpPr txBox="1"/>
          <p:nvPr>
            <p:ph idx="1" type="body"/>
          </p:nvPr>
        </p:nvSpPr>
        <p:spPr>
          <a:xfrm>
            <a:off x="0" y="1600200"/>
            <a:ext cx="9144000" cy="4525962"/>
          </a:xfrm>
          <a:prstGeom prst="rect">
            <a:avLst/>
          </a:prstGeom>
          <a:solidFill>
            <a:schemeClr val="dk1"/>
          </a:solid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First peripheral interface controller to recreate human hand movements on a television or computer screen in real time.</a:t>
            </a:r>
            <a:endParaRPr/>
          </a:p>
          <a:p>
            <a:pPr indent="-342900" lvl="0" marL="34290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Only 2 games made for it.</a:t>
            </a:r>
            <a:endParaRPr/>
          </a:p>
          <a:p>
            <a:pPr indent="-342900" lvl="0" marL="34290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Sold poorly. </a:t>
            </a:r>
            <a:br>
              <a:rPr b="1" i="0" lang="en-US" sz="3200" u="none">
                <a:solidFill>
                  <a:schemeClr val="lt1"/>
                </a:solidFill>
                <a:latin typeface="Arial"/>
                <a:ea typeface="Arial"/>
                <a:cs typeface="Arial"/>
                <a:sym typeface="Arial"/>
              </a:rPr>
            </a:br>
            <a:r>
              <a:rPr b="1" i="0" lang="en-US" sz="3200" u="none">
                <a:solidFill>
                  <a:schemeClr val="lt1"/>
                </a:solidFill>
                <a:latin typeface="Arial"/>
                <a:ea typeface="Arial"/>
                <a:cs typeface="Arial"/>
                <a:sym typeface="Arial"/>
              </a:rPr>
              <a:t> </a:t>
            </a:r>
            <a:endParaRPr/>
          </a:p>
        </p:txBody>
      </p:sp>
      <p:pic>
        <p:nvPicPr>
          <p:cNvPr descr="powerglove" id="206" name="Google Shape;206;p29"/>
          <p:cNvPicPr preferRelativeResize="0"/>
          <p:nvPr/>
        </p:nvPicPr>
        <p:blipFill rotWithShape="1">
          <a:blip r:embed="rId3">
            <a:alphaModFix/>
          </a:blip>
          <a:srcRect b="0" l="0" r="0" t="0"/>
          <a:stretch/>
        </p:blipFill>
        <p:spPr>
          <a:xfrm>
            <a:off x="5734050" y="3744912"/>
            <a:ext cx="3409950" cy="3113087"/>
          </a:xfrm>
          <a:prstGeom prst="rect">
            <a:avLst/>
          </a:prstGeom>
          <a:noFill/>
          <a:ln>
            <a:noFill/>
          </a:ln>
        </p:spPr>
      </p:pic>
      <p:pic>
        <p:nvPicPr>
          <p:cNvPr descr="File:NES-Power-Glove.jpg" id="207" name="Google Shape;207;p29"/>
          <p:cNvPicPr preferRelativeResize="0"/>
          <p:nvPr/>
        </p:nvPicPr>
        <p:blipFill rotWithShape="1">
          <a:blip r:embed="rId4">
            <a:alphaModFix/>
          </a:blip>
          <a:srcRect b="0" l="0" r="0" t="0"/>
          <a:stretch/>
        </p:blipFill>
        <p:spPr>
          <a:xfrm>
            <a:off x="381000" y="4649787"/>
            <a:ext cx="4724400" cy="22082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“The Super Scope” (1993)</a:t>
            </a:r>
            <a:endParaRPr/>
          </a:p>
        </p:txBody>
      </p:sp>
      <p:sp>
        <p:nvSpPr>
          <p:cNvPr id="213" name="Google Shape;213;p30"/>
          <p:cNvSpPr txBox="1"/>
          <p:nvPr>
            <p:ph idx="1" type="body"/>
          </p:nvPr>
        </p:nvSpPr>
        <p:spPr>
          <a:xfrm>
            <a:off x="0" y="1600200"/>
            <a:ext cx="9144000" cy="4525962"/>
          </a:xfrm>
          <a:prstGeom prst="rect">
            <a:avLst/>
          </a:prstGeom>
          <a:solidFill>
            <a:schemeClr val="dk1"/>
          </a:solid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lt1"/>
              </a:buClr>
              <a:buSzPts val="3200"/>
              <a:buFont typeface="Arial"/>
              <a:buNone/>
            </a:pPr>
            <a:r>
              <a:t/>
            </a:r>
            <a:endParaRPr b="1" sz="3200">
              <a:solidFill>
                <a:schemeClr val="lt1"/>
              </a:solidFill>
              <a:latin typeface="Arial"/>
              <a:ea typeface="Arial"/>
              <a:cs typeface="Arial"/>
              <a:sym typeface="Arial"/>
            </a:endParaRPr>
          </a:p>
        </p:txBody>
      </p:sp>
      <p:pic>
        <p:nvPicPr>
          <p:cNvPr descr="262809-super_scope_super" id="214" name="Google Shape;214;p30"/>
          <p:cNvPicPr preferRelativeResize="0"/>
          <p:nvPr/>
        </p:nvPicPr>
        <p:blipFill rotWithShape="1">
          <a:blip r:embed="rId3">
            <a:alphaModFix/>
          </a:blip>
          <a:srcRect b="0" l="0" r="0" t="0"/>
          <a:stretch/>
        </p:blipFill>
        <p:spPr>
          <a:xfrm>
            <a:off x="381000" y="1628775"/>
            <a:ext cx="8001000" cy="5229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Guitar Hero/Rock Band (2005)</a:t>
            </a:r>
            <a:endParaRPr/>
          </a:p>
        </p:txBody>
      </p:sp>
      <p:sp>
        <p:nvSpPr>
          <p:cNvPr id="220" name="Google Shape;220;p31"/>
          <p:cNvSpPr txBox="1"/>
          <p:nvPr>
            <p:ph idx="1" type="body"/>
          </p:nvPr>
        </p:nvSpPr>
        <p:spPr>
          <a:xfrm>
            <a:off x="0" y="1600200"/>
            <a:ext cx="9144000" cy="4525962"/>
          </a:xfrm>
          <a:prstGeom prst="rect">
            <a:avLst/>
          </a:prstGeom>
          <a:solidFill>
            <a:schemeClr val="dk1"/>
          </a:solid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This franchise owes much (if not all) of its success to the development and “feel” of its controllers:  </a:t>
            </a:r>
            <a:endParaRPr/>
          </a:p>
        </p:txBody>
      </p:sp>
      <p:pic>
        <p:nvPicPr>
          <p:cNvPr descr="Rockband-guitar" id="221" name="Google Shape;221;p31"/>
          <p:cNvPicPr preferRelativeResize="0"/>
          <p:nvPr/>
        </p:nvPicPr>
        <p:blipFill rotWithShape="1">
          <a:blip r:embed="rId3">
            <a:alphaModFix/>
          </a:blip>
          <a:srcRect b="0" l="0" r="0" t="0"/>
          <a:stretch/>
        </p:blipFill>
        <p:spPr>
          <a:xfrm>
            <a:off x="7010400" y="2486025"/>
            <a:ext cx="1565275" cy="4371975"/>
          </a:xfrm>
          <a:prstGeom prst="rect">
            <a:avLst/>
          </a:prstGeom>
          <a:noFill/>
          <a:ln>
            <a:noFill/>
          </a:ln>
        </p:spPr>
      </p:pic>
      <p:pic>
        <p:nvPicPr>
          <p:cNvPr descr="00-Rockband%20Drums" id="222" name="Google Shape;222;p31"/>
          <p:cNvPicPr preferRelativeResize="0"/>
          <p:nvPr/>
        </p:nvPicPr>
        <p:blipFill rotWithShape="1">
          <a:blip r:embed="rId4">
            <a:alphaModFix/>
          </a:blip>
          <a:srcRect b="0" l="0" r="0" t="0"/>
          <a:stretch/>
        </p:blipFill>
        <p:spPr>
          <a:xfrm>
            <a:off x="1371600" y="3276600"/>
            <a:ext cx="4762500" cy="3381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0" y="304800"/>
            <a:ext cx="9144000" cy="6858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Innovation &amp; Interaction</a:t>
            </a:r>
            <a:endParaRPr/>
          </a:p>
        </p:txBody>
      </p:sp>
      <p:sp>
        <p:nvSpPr>
          <p:cNvPr id="92" name="Google Shape;92;p14"/>
          <p:cNvSpPr txBox="1"/>
          <p:nvPr>
            <p:ph idx="1" type="body"/>
          </p:nvPr>
        </p:nvSpPr>
        <p:spPr>
          <a:xfrm>
            <a:off x="0" y="1600200"/>
            <a:ext cx="9144000" cy="4800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lt1"/>
              </a:buClr>
              <a:buSzPts val="3200"/>
              <a:buFont typeface="Arial"/>
              <a:buChar char="•"/>
            </a:pPr>
            <a:r>
              <a:rPr b="1" i="0" lang="en-US" sz="3200" u="none" cap="none" strike="noStrike">
                <a:solidFill>
                  <a:schemeClr val="lt1"/>
                </a:solidFill>
                <a:latin typeface="Arial"/>
                <a:ea typeface="Arial"/>
                <a:cs typeface="Arial"/>
                <a:sym typeface="Arial"/>
              </a:rPr>
              <a:t>As mentioned all the way back in week 1, the progression of Vgs as a medium is all about innovation and interaction:  </a:t>
            </a:r>
            <a:endParaRPr/>
          </a:p>
          <a:p>
            <a:pPr indent="-285750" lvl="1" marL="742950" marR="0" rtl="0" algn="l">
              <a:lnSpc>
                <a:spcPct val="100000"/>
              </a:lnSpc>
              <a:spcBef>
                <a:spcPts val="560"/>
              </a:spcBef>
              <a:spcAft>
                <a:spcPts val="0"/>
              </a:spcAft>
              <a:buClr>
                <a:srgbClr val="FF9966"/>
              </a:buClr>
              <a:buSzPts val="2800"/>
              <a:buFont typeface="Arial"/>
              <a:buChar char="–"/>
            </a:pPr>
            <a:r>
              <a:rPr b="1" i="0" lang="en-US" sz="2800" u="none" cap="none" strike="noStrike">
                <a:solidFill>
                  <a:srgbClr val="FF9966"/>
                </a:solidFill>
                <a:latin typeface="Arial"/>
                <a:ea typeface="Arial"/>
                <a:cs typeface="Arial"/>
                <a:sym typeface="Arial"/>
              </a:rPr>
              <a:t>Social: </a:t>
            </a:r>
            <a:r>
              <a:rPr b="1" i="0" lang="en-US" sz="2800" u="none" cap="none" strike="noStrike">
                <a:solidFill>
                  <a:schemeClr val="lt1"/>
                </a:solidFill>
                <a:latin typeface="Arial"/>
                <a:ea typeface="Arial"/>
                <a:cs typeface="Arial"/>
                <a:sym typeface="Arial"/>
              </a:rPr>
              <a:t>MMOs, </a:t>
            </a:r>
            <a:r>
              <a:rPr b="1" i="1" lang="en-US" sz="2800" u="none" cap="none" strike="noStrike">
                <a:solidFill>
                  <a:schemeClr val="lt1"/>
                </a:solidFill>
                <a:latin typeface="Arial"/>
                <a:ea typeface="Arial"/>
                <a:cs typeface="Arial"/>
                <a:sym typeface="Arial"/>
              </a:rPr>
              <a:t>The Sims</a:t>
            </a:r>
            <a:r>
              <a:rPr b="1" i="0" lang="en-US" sz="2800" u="none" cap="none" strike="noStrike">
                <a:solidFill>
                  <a:schemeClr val="lt1"/>
                </a:solidFill>
                <a:latin typeface="Arial"/>
                <a:ea typeface="Arial"/>
                <a:cs typeface="Arial"/>
                <a:sym typeface="Arial"/>
              </a:rPr>
              <a:t>, </a:t>
            </a:r>
            <a:r>
              <a:rPr b="1" i="1" lang="en-US" sz="2800" u="none" cap="none" strike="noStrike">
                <a:solidFill>
                  <a:schemeClr val="lt1"/>
                </a:solidFill>
                <a:latin typeface="Arial"/>
                <a:ea typeface="Arial"/>
                <a:cs typeface="Arial"/>
                <a:sym typeface="Arial"/>
              </a:rPr>
              <a:t>Warcraft, Minecraft</a:t>
            </a:r>
            <a:r>
              <a:rPr b="1" i="0" lang="en-US" sz="2800" u="none" cap="none" strike="noStrike">
                <a:solidFill>
                  <a:schemeClr val="lt1"/>
                </a:solidFill>
                <a:latin typeface="Arial"/>
                <a:ea typeface="Arial"/>
                <a:cs typeface="Arial"/>
                <a:sym typeface="Arial"/>
              </a:rPr>
              <a:t>  </a:t>
            </a:r>
            <a:endParaRPr/>
          </a:p>
          <a:p>
            <a:pPr indent="-285750" lvl="1" marL="742950" marR="0" rtl="0" algn="l">
              <a:lnSpc>
                <a:spcPct val="100000"/>
              </a:lnSpc>
              <a:spcBef>
                <a:spcPts val="560"/>
              </a:spcBef>
              <a:spcAft>
                <a:spcPts val="0"/>
              </a:spcAft>
              <a:buClr>
                <a:srgbClr val="FF66FF"/>
              </a:buClr>
              <a:buSzPts val="2800"/>
              <a:buFont typeface="Arial"/>
              <a:buChar char="–"/>
            </a:pPr>
            <a:r>
              <a:rPr b="1" i="0" lang="en-US" sz="2800" u="none" cap="none" strike="noStrike">
                <a:solidFill>
                  <a:srgbClr val="FF66FF"/>
                </a:solidFill>
                <a:latin typeface="Arial"/>
                <a:ea typeface="Arial"/>
                <a:cs typeface="Arial"/>
                <a:sym typeface="Arial"/>
              </a:rPr>
              <a:t>Mobile: </a:t>
            </a:r>
            <a:r>
              <a:rPr b="1" i="0" lang="en-US" sz="2800" u="none" cap="none" strike="noStrike">
                <a:solidFill>
                  <a:schemeClr val="lt1"/>
                </a:solidFill>
                <a:latin typeface="Arial"/>
                <a:ea typeface="Arial"/>
                <a:cs typeface="Arial"/>
                <a:sym typeface="Arial"/>
              </a:rPr>
              <a:t>Gameboy, iPhone, </a:t>
            </a:r>
            <a:endParaRPr/>
          </a:p>
          <a:p>
            <a:pPr indent="-285750" lvl="1" marL="742950" marR="0" rtl="0" algn="l">
              <a:lnSpc>
                <a:spcPct val="100000"/>
              </a:lnSpc>
              <a:spcBef>
                <a:spcPts val="560"/>
              </a:spcBef>
              <a:spcAft>
                <a:spcPts val="0"/>
              </a:spcAft>
              <a:buClr>
                <a:srgbClr val="00FF00"/>
              </a:buClr>
              <a:buSzPts val="2800"/>
              <a:buFont typeface="Arial"/>
              <a:buChar char="–"/>
            </a:pPr>
            <a:r>
              <a:rPr b="1" i="0" lang="en-US" sz="2800" u="none" cap="none" strike="noStrike">
                <a:solidFill>
                  <a:srgbClr val="00FF00"/>
                </a:solidFill>
                <a:latin typeface="Arial"/>
                <a:ea typeface="Arial"/>
                <a:cs typeface="Arial"/>
                <a:sym typeface="Arial"/>
              </a:rPr>
              <a:t>Indie: </a:t>
            </a:r>
            <a:r>
              <a:rPr b="1" i="0" lang="en-US" sz="2800" u="none" cap="none" strike="noStrike">
                <a:solidFill>
                  <a:schemeClr val="lt1"/>
                </a:solidFill>
                <a:latin typeface="Arial"/>
                <a:ea typeface="Arial"/>
                <a:cs typeface="Arial"/>
                <a:sym typeface="Arial"/>
              </a:rPr>
              <a:t>Steam, Kickstarter</a:t>
            </a:r>
            <a:endParaRPr/>
          </a:p>
          <a:p>
            <a:pPr indent="-285750" lvl="1" marL="742950" marR="0" rtl="0" algn="l">
              <a:lnSpc>
                <a:spcPct val="100000"/>
              </a:lnSpc>
              <a:spcBef>
                <a:spcPts val="560"/>
              </a:spcBef>
              <a:spcAft>
                <a:spcPts val="0"/>
              </a:spcAft>
              <a:buClr>
                <a:srgbClr val="00FFFF"/>
              </a:buClr>
              <a:buSzPts val="2800"/>
              <a:buFont typeface="Arial"/>
              <a:buChar char="–"/>
            </a:pPr>
            <a:r>
              <a:rPr b="1" i="0" lang="en-US" sz="2800" u="none" cap="none" strike="noStrike">
                <a:solidFill>
                  <a:srgbClr val="00FFFF"/>
                </a:solidFill>
                <a:latin typeface="Arial"/>
                <a:ea typeface="Arial"/>
                <a:cs typeface="Arial"/>
                <a:sym typeface="Arial"/>
              </a:rPr>
              <a:t>Peripherals: </a:t>
            </a:r>
            <a:r>
              <a:rPr b="1" i="1" lang="en-US" sz="2800" u="none" cap="none" strike="noStrike">
                <a:solidFill>
                  <a:schemeClr val="lt1"/>
                </a:solidFill>
                <a:latin typeface="Arial"/>
                <a:ea typeface="Arial"/>
                <a:cs typeface="Arial"/>
                <a:sym typeface="Arial"/>
              </a:rPr>
              <a:t>Rock Band, Guitar Hero, </a:t>
            </a:r>
            <a:endParaRPr/>
          </a:p>
          <a:p>
            <a:pPr indent="-285750" lvl="1" marL="742950" marR="0" rtl="0" algn="l">
              <a:lnSpc>
                <a:spcPct val="100000"/>
              </a:lnSpc>
              <a:spcBef>
                <a:spcPts val="560"/>
              </a:spcBef>
              <a:spcAft>
                <a:spcPts val="0"/>
              </a:spcAft>
              <a:buClr>
                <a:srgbClr val="FFFF00"/>
              </a:buClr>
              <a:buSzPts val="2800"/>
              <a:buFont typeface="Arial"/>
              <a:buChar char="–"/>
            </a:pPr>
            <a:r>
              <a:rPr b="1" i="0" lang="en-US" sz="2800" u="none" cap="none" strike="noStrike">
                <a:solidFill>
                  <a:srgbClr val="FFFF00"/>
                </a:solidFill>
                <a:latin typeface="Arial"/>
                <a:ea typeface="Arial"/>
                <a:cs typeface="Arial"/>
                <a:sym typeface="Arial"/>
              </a:rPr>
              <a:t>VR: </a:t>
            </a:r>
            <a:r>
              <a:rPr b="1" i="0" lang="en-US" sz="2800" u="none" cap="none" strike="noStrike">
                <a:solidFill>
                  <a:schemeClr val="lt1"/>
                </a:solidFill>
                <a:latin typeface="Arial"/>
                <a:ea typeface="Arial"/>
                <a:cs typeface="Arial"/>
                <a:sym typeface="Arial"/>
              </a:rPr>
              <a:t>Oculus Rift, Wii</a:t>
            </a:r>
            <a:endParaRPr/>
          </a:p>
          <a:p>
            <a:pPr indent="-285750" lvl="1" marL="742950" marR="0" rtl="0" algn="l">
              <a:lnSpc>
                <a:spcPct val="100000"/>
              </a:lnSpc>
              <a:spcBef>
                <a:spcPts val="560"/>
              </a:spcBef>
              <a:spcAft>
                <a:spcPts val="0"/>
              </a:spcAft>
              <a:buClr>
                <a:srgbClr val="6699FF"/>
              </a:buClr>
              <a:buSzPts val="2800"/>
              <a:buFont typeface="Arial"/>
              <a:buChar char="–"/>
            </a:pPr>
            <a:r>
              <a:rPr b="1" i="0" lang="en-US" sz="2800" u="none" cap="none" strike="noStrike">
                <a:solidFill>
                  <a:srgbClr val="6699FF"/>
                </a:solidFill>
                <a:latin typeface="Arial"/>
                <a:ea typeface="Arial"/>
                <a:cs typeface="Arial"/>
                <a:sym typeface="Arial"/>
              </a:rPr>
              <a:t>Culture: </a:t>
            </a:r>
            <a:r>
              <a:rPr b="1" i="1" lang="en-US" sz="2800" u="none" cap="none" strike="noStrike">
                <a:solidFill>
                  <a:schemeClr val="lt1"/>
                </a:solidFill>
                <a:latin typeface="Arial"/>
                <a:ea typeface="Arial"/>
                <a:cs typeface="Arial"/>
                <a:sym typeface="Arial"/>
              </a:rPr>
              <a:t>DOOM, Mortal Kombat, Tomb Raider</a:t>
            </a:r>
            <a:endParaRPr/>
          </a:p>
          <a:p>
            <a:pPr indent="-139700" lvl="0" marL="342900" marR="0" rtl="0" algn="l">
              <a:lnSpc>
                <a:spcPct val="100000"/>
              </a:lnSpc>
              <a:spcBef>
                <a:spcPts val="640"/>
              </a:spcBef>
              <a:spcAft>
                <a:spcPts val="0"/>
              </a:spcAft>
              <a:buClr>
                <a:schemeClr val="lt1"/>
              </a:buClr>
              <a:buSzPts val="3200"/>
              <a:buFont typeface="Arial"/>
              <a:buNone/>
            </a:pPr>
            <a:r>
              <a:t/>
            </a:r>
            <a:endParaRPr b="1" i="0" sz="3200" u="none" cap="none" strike="noStrike">
              <a:solidFill>
                <a:schemeClr val="lt1"/>
              </a:solidFill>
              <a:latin typeface="Arial"/>
              <a:ea typeface="Arial"/>
              <a:cs typeface="Arial"/>
              <a:sym typeface="Arial"/>
            </a:endParaRPr>
          </a:p>
          <a:p>
            <a:pPr indent="-139700" lvl="0" marL="342900" marR="0" rtl="0" algn="l">
              <a:spcBef>
                <a:spcPts val="640"/>
              </a:spcBef>
              <a:spcAft>
                <a:spcPts val="0"/>
              </a:spcAft>
              <a:buClr>
                <a:schemeClr val="lt1"/>
              </a:buClr>
              <a:buSzPts val="3200"/>
              <a:buFont typeface="Arial"/>
              <a:buNone/>
            </a:pPr>
            <a:r>
              <a:t/>
            </a:r>
            <a:endParaRPr b="1" i="0" sz="3200" u="non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1" lang="en-US" sz="4400" u="none">
                <a:solidFill>
                  <a:schemeClr val="lt1"/>
                </a:solidFill>
                <a:latin typeface="Arial"/>
                <a:ea typeface="Arial"/>
                <a:cs typeface="Arial"/>
                <a:sym typeface="Arial"/>
              </a:rPr>
              <a:t>Guitar Hero/Rock Band</a:t>
            </a:r>
            <a:endParaRPr/>
          </a:p>
        </p:txBody>
      </p:sp>
      <p:sp>
        <p:nvSpPr>
          <p:cNvPr id="228" name="Google Shape;228;p32"/>
          <p:cNvSpPr txBox="1"/>
          <p:nvPr>
            <p:ph idx="1" type="body"/>
          </p:nvPr>
        </p:nvSpPr>
        <p:spPr>
          <a:xfrm>
            <a:off x="0" y="1600200"/>
            <a:ext cx="9144000" cy="4525962"/>
          </a:xfrm>
          <a:prstGeom prst="rect">
            <a:avLst/>
          </a:prstGeom>
          <a:solidFill>
            <a:schemeClr val="dk1"/>
          </a:solid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Harmonix Vice President of                 Product Development Greg                     LoPiccolo: “The conceptual            breakthrough with </a:t>
            </a:r>
            <a:r>
              <a:rPr b="1" i="1" lang="en-US" sz="3200" u="none">
                <a:solidFill>
                  <a:schemeClr val="lt1"/>
                </a:solidFill>
                <a:latin typeface="Arial"/>
                <a:ea typeface="Arial"/>
                <a:cs typeface="Arial"/>
                <a:sym typeface="Arial"/>
              </a:rPr>
              <a:t>Guitar Hero</a:t>
            </a:r>
            <a:r>
              <a:rPr b="1" i="0" lang="en-US" sz="3200" u="none">
                <a:solidFill>
                  <a:schemeClr val="lt1"/>
                </a:solidFill>
                <a:latin typeface="Arial"/>
                <a:ea typeface="Arial"/>
                <a:cs typeface="Arial"/>
                <a:sym typeface="Arial"/>
              </a:rPr>
              <a:t>                  was that we realized that we needed a guitar to complete the illusion.” </a:t>
            </a:r>
            <a:endParaRPr/>
          </a:p>
          <a:p>
            <a:pPr indent="-342900" lvl="0" marL="342900" rtl="0" algn="l">
              <a:lnSpc>
                <a:spcPct val="90000"/>
              </a:lnSpc>
              <a:spcBef>
                <a:spcPts val="640"/>
              </a:spcBef>
              <a:spcAft>
                <a:spcPts val="0"/>
              </a:spcAft>
              <a:buClr>
                <a:schemeClr val="lt1"/>
              </a:buClr>
              <a:buSzPts val="3200"/>
              <a:buFont typeface="Arial"/>
              <a:buChar char="•"/>
            </a:pPr>
            <a:r>
              <a:rPr b="1" i="1" lang="en-US" sz="3200" u="none">
                <a:solidFill>
                  <a:schemeClr val="lt1"/>
                </a:solidFill>
                <a:latin typeface="Arial"/>
                <a:ea typeface="Arial"/>
                <a:cs typeface="Arial"/>
                <a:sym typeface="Arial"/>
              </a:rPr>
              <a:t>Guitar Hero</a:t>
            </a:r>
            <a:r>
              <a:rPr b="1" i="0" lang="en-US" sz="3200" u="none">
                <a:solidFill>
                  <a:schemeClr val="lt1"/>
                </a:solidFill>
                <a:latin typeface="Arial"/>
                <a:ea typeface="Arial"/>
                <a:cs typeface="Arial"/>
                <a:sym typeface="Arial"/>
              </a:rPr>
              <a:t> series has sold more than 25 million units worldwide, earning US$2 billion at retail; </a:t>
            </a:r>
            <a:r>
              <a:rPr b="1" i="1" lang="en-US" sz="3200" u="none">
                <a:solidFill>
                  <a:schemeClr val="lt1"/>
                </a:solidFill>
                <a:latin typeface="Arial"/>
                <a:ea typeface="Arial"/>
                <a:cs typeface="Arial"/>
                <a:sym typeface="Arial"/>
              </a:rPr>
              <a:t>Rock Band</a:t>
            </a:r>
            <a:r>
              <a:rPr b="1" i="0" lang="en-US" sz="3200" u="none">
                <a:solidFill>
                  <a:schemeClr val="lt1"/>
                </a:solidFill>
                <a:latin typeface="Arial"/>
                <a:ea typeface="Arial"/>
                <a:cs typeface="Arial"/>
                <a:sym typeface="Arial"/>
              </a:rPr>
              <a:t> has earned $1 billion dollars.  </a:t>
            </a:r>
            <a:endParaRPr/>
          </a:p>
        </p:txBody>
      </p:sp>
      <p:pic>
        <p:nvPicPr>
          <p:cNvPr descr="Greg-LoPiccolo" id="229" name="Google Shape;229;p32"/>
          <p:cNvPicPr preferRelativeResize="0"/>
          <p:nvPr/>
        </p:nvPicPr>
        <p:blipFill rotWithShape="1">
          <a:blip r:embed="rId3">
            <a:alphaModFix/>
          </a:blip>
          <a:srcRect b="0" l="0" r="0" t="0"/>
          <a:stretch/>
        </p:blipFill>
        <p:spPr>
          <a:xfrm>
            <a:off x="6553200" y="1524000"/>
            <a:ext cx="2381250" cy="1790700"/>
          </a:xfrm>
          <a:prstGeom prst="rect">
            <a:avLst/>
          </a:prstGeom>
          <a:noFill/>
          <a:ln cap="flat" cmpd="sng" w="9525">
            <a:solidFill>
              <a:schemeClr val="lt1"/>
            </a:solidFill>
            <a:prstDash val="solid"/>
            <a:miter lim="800000"/>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And as Wikipedia says…</a:t>
            </a:r>
            <a:endParaRPr/>
          </a:p>
        </p:txBody>
      </p:sp>
      <p:sp>
        <p:nvSpPr>
          <p:cNvPr id="235" name="Google Shape;235;p33"/>
          <p:cNvSpPr txBox="1"/>
          <p:nvPr>
            <p:ph idx="1" type="body"/>
          </p:nvPr>
        </p:nvSpPr>
        <p:spPr>
          <a:xfrm>
            <a:off x="0" y="1600200"/>
            <a:ext cx="9144000" cy="4525962"/>
          </a:xfrm>
          <a:prstGeom prst="rect">
            <a:avLst/>
          </a:prstGeom>
          <a:solidFill>
            <a:schemeClr val="dk1"/>
          </a:solid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lt1"/>
              </a:buClr>
              <a:buSzPts val="3200"/>
              <a:buFont typeface="Arial"/>
              <a:buNone/>
            </a:pPr>
            <a:r>
              <a:t/>
            </a:r>
            <a:endParaRPr b="1" sz="3200">
              <a:solidFill>
                <a:schemeClr val="lt1"/>
              </a:solidFill>
              <a:latin typeface="Arial"/>
              <a:ea typeface="Arial"/>
              <a:cs typeface="Arial"/>
              <a:sym typeface="Arial"/>
            </a:endParaRPr>
          </a:p>
        </p:txBody>
      </p:sp>
      <p:pic>
        <p:nvPicPr>
          <p:cNvPr id="236" name="Google Shape;236;p33"/>
          <p:cNvPicPr preferRelativeResize="0"/>
          <p:nvPr/>
        </p:nvPicPr>
        <p:blipFill rotWithShape="1">
          <a:blip r:embed="rId3">
            <a:alphaModFix/>
          </a:blip>
          <a:srcRect b="29166" l="15625" r="2108" t="42707"/>
          <a:stretch/>
        </p:blipFill>
        <p:spPr>
          <a:xfrm>
            <a:off x="0" y="1600200"/>
            <a:ext cx="8915400" cy="2895600"/>
          </a:xfrm>
          <a:prstGeom prst="rect">
            <a:avLst/>
          </a:prstGeom>
          <a:noFill/>
          <a:ln>
            <a:noFill/>
          </a:ln>
        </p:spPr>
      </p:pic>
      <p:pic>
        <p:nvPicPr>
          <p:cNvPr descr="Guitar-hero-iii-cover-image" id="237" name="Google Shape;237;p33"/>
          <p:cNvPicPr preferRelativeResize="0"/>
          <p:nvPr/>
        </p:nvPicPr>
        <p:blipFill rotWithShape="1">
          <a:blip r:embed="rId4">
            <a:alphaModFix/>
          </a:blip>
          <a:srcRect b="0" l="0" r="0" t="0"/>
          <a:stretch/>
        </p:blipFill>
        <p:spPr>
          <a:xfrm>
            <a:off x="6629400" y="4191000"/>
            <a:ext cx="1790700" cy="2667000"/>
          </a:xfrm>
          <a:prstGeom prst="rect">
            <a:avLst/>
          </a:prstGeom>
          <a:noFill/>
          <a:ln cap="flat" cmpd="sng" w="9525">
            <a:solidFill>
              <a:schemeClr val="dk1"/>
            </a:solidFill>
            <a:prstDash val="solid"/>
            <a:miter lim="800000"/>
            <a:headEnd len="sm" w="sm" type="none"/>
            <a:tailEnd len="sm" w="sm" type="none"/>
          </a:ln>
        </p:spPr>
      </p:pic>
      <p:pic>
        <p:nvPicPr>
          <p:cNvPr descr="Giutar-Hero1" id="238" name="Google Shape;238;p33"/>
          <p:cNvPicPr preferRelativeResize="0"/>
          <p:nvPr/>
        </p:nvPicPr>
        <p:blipFill rotWithShape="1">
          <a:blip r:embed="rId5">
            <a:alphaModFix/>
          </a:blip>
          <a:srcRect b="0" l="0" r="0" t="0"/>
          <a:stretch/>
        </p:blipFill>
        <p:spPr>
          <a:xfrm>
            <a:off x="1981200" y="4389437"/>
            <a:ext cx="3429000" cy="2468562"/>
          </a:xfrm>
          <a:prstGeom prst="rect">
            <a:avLst/>
          </a:prstGeom>
          <a:noFill/>
          <a:ln cap="flat" cmpd="sng" w="9525">
            <a:solidFill>
              <a:schemeClr val="lt1"/>
            </a:solidFill>
            <a:prstDash val="solid"/>
            <a:miter lim="800000"/>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Wii Fit “Balance Board” (2007)</a:t>
            </a:r>
            <a:endParaRPr/>
          </a:p>
        </p:txBody>
      </p:sp>
      <p:sp>
        <p:nvSpPr>
          <p:cNvPr id="244" name="Google Shape;244;p34"/>
          <p:cNvSpPr txBox="1"/>
          <p:nvPr>
            <p:ph idx="1" type="body"/>
          </p:nvPr>
        </p:nvSpPr>
        <p:spPr>
          <a:xfrm>
            <a:off x="0" y="1600200"/>
            <a:ext cx="9144000" cy="4525962"/>
          </a:xfrm>
          <a:prstGeom prst="rect">
            <a:avLst/>
          </a:prstGeom>
          <a:solidFill>
            <a:schemeClr val="dk1"/>
          </a:solid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Currently </a:t>
            </a:r>
            <a:r>
              <a:rPr b="1" i="0" lang="en-US" sz="3200" u="none">
                <a:solidFill>
                  <a:srgbClr val="66FFCC"/>
                </a:solidFill>
                <a:latin typeface="Arial"/>
                <a:ea typeface="Arial"/>
                <a:cs typeface="Arial"/>
                <a:sym typeface="Arial"/>
              </a:rPr>
              <a:t>the third best selling console game in history</a:t>
            </a:r>
            <a:r>
              <a:rPr b="1" i="0" lang="en-US" sz="3200" u="none">
                <a:solidFill>
                  <a:schemeClr val="lt1"/>
                </a:solidFill>
                <a:latin typeface="Arial"/>
                <a:ea typeface="Arial"/>
                <a:cs typeface="Arial"/>
                <a:sym typeface="Arial"/>
              </a:rPr>
              <a:t> (among games not packaged with a console) with 22.67 million copies sold as of March 2012.</a:t>
            </a:r>
            <a:endParaRPr/>
          </a:p>
          <a:p>
            <a:pPr indent="-342900" lvl="0" marL="342900" rtl="0" algn="l">
              <a:lnSpc>
                <a:spcPct val="9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Uses Bluetooth technology                         and contains four pressure                    sensors that are used to                    measure the user's center                             of balance and weight.</a:t>
            </a:r>
            <a:endParaRPr/>
          </a:p>
        </p:txBody>
      </p:sp>
      <p:pic>
        <p:nvPicPr>
          <p:cNvPr descr="wiifit_front" id="245" name="Google Shape;245;p34"/>
          <p:cNvPicPr preferRelativeResize="0"/>
          <p:nvPr/>
        </p:nvPicPr>
        <p:blipFill rotWithShape="1">
          <a:blip r:embed="rId3">
            <a:alphaModFix/>
          </a:blip>
          <a:srcRect b="0" l="0" r="0" t="0"/>
          <a:stretch/>
        </p:blipFill>
        <p:spPr>
          <a:xfrm>
            <a:off x="5867400" y="3810000"/>
            <a:ext cx="3276600" cy="2713037"/>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Portable Gaming</a:t>
            </a:r>
            <a:endParaRPr/>
          </a:p>
        </p:txBody>
      </p:sp>
      <p:sp>
        <p:nvSpPr>
          <p:cNvPr id="251" name="Google Shape;251;p35"/>
          <p:cNvSpPr txBox="1"/>
          <p:nvPr>
            <p:ph idx="1" type="body"/>
          </p:nvPr>
        </p:nvSpPr>
        <p:spPr>
          <a:xfrm>
            <a:off x="0" y="1600200"/>
            <a:ext cx="9144000" cy="4525962"/>
          </a:xfrm>
          <a:prstGeom prst="rect">
            <a:avLst/>
          </a:prstGeom>
          <a:solidFill>
            <a:schemeClr val="dk1"/>
          </a:solid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Technically, the first portable video game was </a:t>
            </a:r>
            <a:r>
              <a:rPr b="1" i="1" lang="en-US" sz="3200" u="none">
                <a:solidFill>
                  <a:schemeClr val="lt1"/>
                </a:solidFill>
                <a:latin typeface="Arial"/>
                <a:ea typeface="Arial"/>
                <a:cs typeface="Arial"/>
                <a:sym typeface="Arial"/>
              </a:rPr>
              <a:t>Mattel’s Auto Race</a:t>
            </a:r>
            <a:r>
              <a:rPr b="1" i="0" lang="en-US" sz="3200" u="none">
                <a:solidFill>
                  <a:schemeClr val="lt1"/>
                </a:solidFill>
                <a:latin typeface="Arial"/>
                <a:ea typeface="Arial"/>
                <a:cs typeface="Arial"/>
                <a:sym typeface="Arial"/>
              </a:rPr>
              <a:t>.</a:t>
            </a:r>
            <a:endParaRPr/>
          </a:p>
          <a:p>
            <a:pPr indent="-342900" lvl="0" marL="34290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Microvision (1978) by                            Milton-Bradley was the very                      first handheld game console                       that used interchangeable               cartridges. </a:t>
            </a:r>
            <a:endParaRPr/>
          </a:p>
        </p:txBody>
      </p:sp>
      <p:pic>
        <p:nvPicPr>
          <p:cNvPr descr="File:MAutoRace.jpg" id="252" name="Google Shape;252;p35"/>
          <p:cNvPicPr preferRelativeResize="0"/>
          <p:nvPr/>
        </p:nvPicPr>
        <p:blipFill rotWithShape="1">
          <a:blip r:embed="rId3">
            <a:alphaModFix/>
          </a:blip>
          <a:srcRect b="0" l="0" r="0" t="0"/>
          <a:stretch/>
        </p:blipFill>
        <p:spPr>
          <a:xfrm>
            <a:off x="6629400" y="2438400"/>
            <a:ext cx="2209800" cy="3514725"/>
          </a:xfrm>
          <a:prstGeom prst="rect">
            <a:avLst/>
          </a:prstGeom>
          <a:noFill/>
          <a:ln cap="flat" cmpd="sng" w="9525">
            <a:solidFill>
              <a:schemeClr val="lt1"/>
            </a:solidFill>
            <a:prstDash val="solid"/>
            <a:miter lim="800000"/>
            <a:headEnd len="sm" w="sm" type="none"/>
            <a:tailEnd len="sm" w="sm" type="none"/>
          </a:ln>
        </p:spPr>
      </p:pic>
      <p:pic>
        <p:nvPicPr>
          <p:cNvPr descr="File:Microvision-Handheld.png" id="253" name="Google Shape;253;p35"/>
          <p:cNvPicPr preferRelativeResize="0"/>
          <p:nvPr/>
        </p:nvPicPr>
        <p:blipFill rotWithShape="1">
          <a:blip r:embed="rId4">
            <a:alphaModFix/>
          </a:blip>
          <a:srcRect b="0" l="0" r="0" t="0"/>
          <a:stretch/>
        </p:blipFill>
        <p:spPr>
          <a:xfrm rot="600000">
            <a:off x="4419600" y="4038600"/>
            <a:ext cx="2624137" cy="2819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Gunpei Yokoi</a:t>
            </a:r>
            <a:endParaRPr/>
          </a:p>
        </p:txBody>
      </p:sp>
      <p:sp>
        <p:nvSpPr>
          <p:cNvPr id="259" name="Google Shape;259;p36"/>
          <p:cNvSpPr txBox="1"/>
          <p:nvPr>
            <p:ph idx="1" type="body"/>
          </p:nvPr>
        </p:nvSpPr>
        <p:spPr>
          <a:xfrm>
            <a:off x="0" y="1600200"/>
            <a:ext cx="6019800" cy="4876800"/>
          </a:xfrm>
          <a:prstGeom prst="rect">
            <a:avLst/>
          </a:prstGeom>
          <a:solidFill>
            <a:schemeClr val="dk1"/>
          </a:solid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In 1979, Yokoi, traveling on a bullet train, saw a bored businessman playing with an LCD calculator by pressing the buttons.</a:t>
            </a:r>
            <a:endParaRPr/>
          </a:p>
          <a:p>
            <a:pPr indent="-342900" lvl="0" marL="342900" rtl="0" algn="l">
              <a:lnSpc>
                <a:spcPct val="9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Thinks of an idea for a watch that doubled as a miniature game machine for killing time (no pun intended)</a:t>
            </a:r>
            <a:endParaRPr/>
          </a:p>
        </p:txBody>
      </p:sp>
      <p:pic>
        <p:nvPicPr>
          <p:cNvPr descr="Gunpei_Yokoi" id="260" name="Google Shape;260;p36"/>
          <p:cNvPicPr preferRelativeResize="0"/>
          <p:nvPr/>
        </p:nvPicPr>
        <p:blipFill rotWithShape="1">
          <a:blip r:embed="rId3">
            <a:alphaModFix/>
          </a:blip>
          <a:srcRect b="0" l="0" r="0" t="0"/>
          <a:stretch/>
        </p:blipFill>
        <p:spPr>
          <a:xfrm>
            <a:off x="6172200" y="1600200"/>
            <a:ext cx="2674937" cy="4495800"/>
          </a:xfrm>
          <a:prstGeom prst="rect">
            <a:avLst/>
          </a:prstGeom>
          <a:noFill/>
          <a:ln cap="flat" cmpd="sng" w="9525">
            <a:solidFill>
              <a:schemeClr val="lt1"/>
            </a:solidFill>
            <a:prstDash val="solid"/>
            <a:miter lim="800000"/>
            <a:headEnd len="sm" w="sm" type="none"/>
            <a:tailEnd len="sm" w="sm" type="none"/>
          </a:ln>
        </p:spPr>
      </p:pic>
      <p:pic>
        <p:nvPicPr>
          <p:cNvPr descr="stock-illustration-7372059-bullet-train" id="261" name="Google Shape;261;p36"/>
          <p:cNvPicPr preferRelativeResize="0"/>
          <p:nvPr/>
        </p:nvPicPr>
        <p:blipFill rotWithShape="1">
          <a:blip r:embed="rId4">
            <a:alphaModFix/>
          </a:blip>
          <a:srcRect b="71052" l="0" r="0" t="0"/>
          <a:stretch/>
        </p:blipFill>
        <p:spPr>
          <a:xfrm>
            <a:off x="1905000" y="5699125"/>
            <a:ext cx="3962400" cy="1158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7"/>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1" lang="en-US" sz="4400" u="none">
                <a:solidFill>
                  <a:schemeClr val="lt1"/>
                </a:solidFill>
                <a:latin typeface="Arial"/>
                <a:ea typeface="Arial"/>
                <a:cs typeface="Arial"/>
                <a:sym typeface="Arial"/>
              </a:rPr>
              <a:t>Game &amp; Watch</a:t>
            </a:r>
            <a:endParaRPr/>
          </a:p>
        </p:txBody>
      </p:sp>
      <p:sp>
        <p:nvSpPr>
          <p:cNvPr id="267" name="Google Shape;267;p37"/>
          <p:cNvSpPr txBox="1"/>
          <p:nvPr>
            <p:ph idx="1" type="body"/>
          </p:nvPr>
        </p:nvSpPr>
        <p:spPr>
          <a:xfrm>
            <a:off x="0" y="1600200"/>
            <a:ext cx="9144000" cy="4525962"/>
          </a:xfrm>
          <a:prstGeom prst="rect">
            <a:avLst/>
          </a:prstGeom>
          <a:solidFill>
            <a:schemeClr val="dk1"/>
          </a:solid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Starting in 1980, Nintendo began to release a series of electronic games designed by Yokoi called the </a:t>
            </a:r>
            <a:r>
              <a:rPr b="1" i="0" lang="en-US" sz="3200" u="none">
                <a:solidFill>
                  <a:srgbClr val="66FFCC"/>
                </a:solidFill>
                <a:latin typeface="Arial"/>
                <a:ea typeface="Arial"/>
                <a:cs typeface="Arial"/>
                <a:sym typeface="Arial"/>
              </a:rPr>
              <a:t>Game &amp; Watch</a:t>
            </a:r>
            <a:r>
              <a:rPr b="1" i="0" lang="en-US" sz="3200" u="none">
                <a:solidFill>
                  <a:schemeClr val="lt1"/>
                </a:solidFill>
                <a:latin typeface="Arial"/>
                <a:ea typeface="Arial"/>
                <a:cs typeface="Arial"/>
                <a:sym typeface="Arial"/>
              </a:rPr>
              <a:t> </a:t>
            </a:r>
            <a:endParaRPr/>
          </a:p>
          <a:p>
            <a:pPr indent="-342900" lvl="0" marL="342900" rtl="0" algn="l">
              <a:lnSpc>
                <a:spcPct val="9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Featured a single game to be played on an LCD screen in addition                                  to a clock and an alarm.                             43.4 million copies of the                              59 games were sold                         worldwide.</a:t>
            </a:r>
            <a:endParaRPr/>
          </a:p>
        </p:txBody>
      </p:sp>
      <p:pic>
        <p:nvPicPr>
          <p:cNvPr descr="File:Game&amp;watch-donkey-kong-2.jpg" id="268" name="Google Shape;268;p37"/>
          <p:cNvPicPr preferRelativeResize="0"/>
          <p:nvPr/>
        </p:nvPicPr>
        <p:blipFill rotWithShape="1">
          <a:blip r:embed="rId3">
            <a:alphaModFix/>
          </a:blip>
          <a:srcRect b="0" l="0" r="0" t="0"/>
          <a:stretch/>
        </p:blipFill>
        <p:spPr>
          <a:xfrm>
            <a:off x="4953000" y="3592512"/>
            <a:ext cx="3886200" cy="3265487"/>
          </a:xfrm>
          <a:prstGeom prst="rect">
            <a:avLst/>
          </a:prstGeom>
          <a:noFill/>
          <a:ln>
            <a:noFill/>
          </a:ln>
        </p:spPr>
      </p:pic>
      <p:sp>
        <p:nvSpPr>
          <p:cNvPr id="269" name="Google Shape;269;p37"/>
          <p:cNvSpPr/>
          <p:nvPr/>
        </p:nvSpPr>
        <p:spPr>
          <a:xfrm>
            <a:off x="990600" y="5867400"/>
            <a:ext cx="3886200" cy="990600"/>
          </a:xfrm>
          <a:prstGeom prst="wedgeRectCallout">
            <a:avLst>
              <a:gd fmla="val 24688" name="adj1"/>
              <a:gd fmla="val -208" name="adj2"/>
            </a:avLst>
          </a:prstGeom>
          <a:solidFill>
            <a:srgbClr val="800000"/>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By the way, this is the first use of the D-Pad. Yeah. That’s right. Nintendo invented the D-Pad.</a:t>
            </a:r>
            <a:r>
              <a:rPr b="0" i="0" lang="en-US" sz="1800" u="none" cap="none" strike="noStrike">
                <a:solidFill>
                  <a:schemeClr val="dk1"/>
                </a:solidFill>
                <a:latin typeface="Arial"/>
                <a:ea typeface="Arial"/>
                <a:cs typeface="Arial"/>
                <a:sym typeface="Arial"/>
              </a:rPr>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8"/>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Game Boy (1989)</a:t>
            </a:r>
            <a:endParaRPr/>
          </a:p>
        </p:txBody>
      </p:sp>
      <p:sp>
        <p:nvSpPr>
          <p:cNvPr id="275" name="Google Shape;275;p38"/>
          <p:cNvSpPr txBox="1"/>
          <p:nvPr>
            <p:ph idx="1" type="body"/>
          </p:nvPr>
        </p:nvSpPr>
        <p:spPr>
          <a:xfrm>
            <a:off x="0" y="1600200"/>
            <a:ext cx="9144000" cy="5257800"/>
          </a:xfrm>
          <a:prstGeom prst="rect">
            <a:avLst/>
          </a:prstGeom>
          <a:solidFill>
            <a:schemeClr val="dk1"/>
          </a:solid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Next Yokoi creates the Game Boy, thereby popularizing the handheld console concept. </a:t>
            </a:r>
            <a:endParaRPr/>
          </a:p>
          <a:p>
            <a:pPr indent="-342900" lvl="0" marL="34290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The Game Boy and Game Boy                Color combined have sold                     118.69 million units worldwide.               Upon its release in the United                 States, it sold its entire                      shipment of one million units                     within weeks.</a:t>
            </a:r>
            <a:endParaRPr/>
          </a:p>
        </p:txBody>
      </p:sp>
      <p:pic>
        <p:nvPicPr>
          <p:cNvPr descr="video game innovations" id="276" name="Google Shape;276;p38"/>
          <p:cNvPicPr preferRelativeResize="0"/>
          <p:nvPr/>
        </p:nvPicPr>
        <p:blipFill rotWithShape="1">
          <a:blip r:embed="rId3">
            <a:alphaModFix/>
          </a:blip>
          <a:srcRect b="0" l="0" r="0" t="0"/>
          <a:stretch/>
        </p:blipFill>
        <p:spPr>
          <a:xfrm>
            <a:off x="6477000" y="2971800"/>
            <a:ext cx="2428875" cy="3886200"/>
          </a:xfrm>
          <a:prstGeom prst="rect">
            <a:avLst/>
          </a:prstGeom>
          <a:noFill/>
          <a:ln>
            <a:noFill/>
          </a:ln>
        </p:spPr>
      </p:pic>
      <p:sp>
        <p:nvSpPr>
          <p:cNvPr id="277" name="Google Shape;277;p38"/>
          <p:cNvSpPr txBox="1"/>
          <p:nvPr/>
        </p:nvSpPr>
        <p:spPr>
          <a:xfrm>
            <a:off x="3657600" y="6248400"/>
            <a:ext cx="2743200" cy="6413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sng" cap="none" strike="noStrike">
                <a:solidFill>
                  <a:schemeClr val="hlink"/>
                </a:solidFill>
                <a:latin typeface="Arial"/>
                <a:ea typeface="Arial"/>
                <a:cs typeface="Arial"/>
                <a:sym typeface="Arial"/>
                <a:hlinkClick r:id="rId4"/>
              </a:rPr>
              <a:t>Nintendo Gameboy Commercial - YouTube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9"/>
          <p:cNvSpPr txBox="1"/>
          <p:nvPr>
            <p:ph idx="1" type="body"/>
          </p:nvPr>
        </p:nvSpPr>
        <p:spPr>
          <a:xfrm>
            <a:off x="0" y="0"/>
            <a:ext cx="9144000" cy="6858000"/>
          </a:xfrm>
          <a:prstGeom prst="rect">
            <a:avLst/>
          </a:prstGeom>
          <a:solidFill>
            <a:schemeClr val="dk1"/>
          </a:solid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lt1"/>
              </a:buClr>
              <a:buSzPts val="3200"/>
              <a:buFont typeface="Arial"/>
              <a:buNone/>
            </a:pPr>
            <a:r>
              <a:t/>
            </a:r>
            <a:endParaRPr b="1" sz="3200">
              <a:solidFill>
                <a:schemeClr val="lt1"/>
              </a:solidFill>
              <a:latin typeface="Arial"/>
              <a:ea typeface="Arial"/>
              <a:cs typeface="Arial"/>
              <a:sym typeface="Arial"/>
            </a:endParaRPr>
          </a:p>
        </p:txBody>
      </p:sp>
      <p:pic>
        <p:nvPicPr>
          <p:cNvPr descr="File:Game-Gear-Handheld.jpg" id="283" name="Google Shape;283;p39"/>
          <p:cNvPicPr preferRelativeResize="0"/>
          <p:nvPr/>
        </p:nvPicPr>
        <p:blipFill rotWithShape="1">
          <a:blip r:embed="rId3">
            <a:alphaModFix/>
          </a:blip>
          <a:srcRect b="0" l="0" r="0" t="0"/>
          <a:stretch/>
        </p:blipFill>
        <p:spPr>
          <a:xfrm>
            <a:off x="0" y="0"/>
            <a:ext cx="4648200" cy="3009900"/>
          </a:xfrm>
          <a:prstGeom prst="rect">
            <a:avLst/>
          </a:prstGeom>
          <a:noFill/>
          <a:ln>
            <a:noFill/>
          </a:ln>
        </p:spPr>
      </p:pic>
      <p:sp>
        <p:nvSpPr>
          <p:cNvPr id="284" name="Google Shape;284;p39"/>
          <p:cNvSpPr txBox="1"/>
          <p:nvPr/>
        </p:nvSpPr>
        <p:spPr>
          <a:xfrm>
            <a:off x="228600" y="2667000"/>
            <a:ext cx="4114800" cy="376237"/>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Sega </a:t>
            </a:r>
            <a:r>
              <a:rPr b="1" i="1" lang="en-US" sz="1800" u="none" cap="none" strike="noStrike">
                <a:solidFill>
                  <a:schemeClr val="lt1"/>
                </a:solidFill>
                <a:latin typeface="Arial"/>
                <a:ea typeface="Arial"/>
                <a:cs typeface="Arial"/>
                <a:sym typeface="Arial"/>
              </a:rPr>
              <a:t>GameGear</a:t>
            </a:r>
            <a:r>
              <a:rPr b="1" i="0" lang="en-US" sz="1800" u="none" cap="none" strike="noStrike">
                <a:solidFill>
                  <a:schemeClr val="lt1"/>
                </a:solidFill>
                <a:latin typeface="Arial"/>
                <a:ea typeface="Arial"/>
                <a:cs typeface="Arial"/>
                <a:sym typeface="Arial"/>
              </a:rPr>
              <a:t> (1990): 8-bit: $150 </a:t>
            </a:r>
            <a:endParaRPr/>
          </a:p>
        </p:txBody>
      </p:sp>
      <p:pic>
        <p:nvPicPr>
          <p:cNvPr descr="File:Atari-Lynx-I-Handheld.png" id="285" name="Google Shape;285;p39"/>
          <p:cNvPicPr preferRelativeResize="0"/>
          <p:nvPr/>
        </p:nvPicPr>
        <p:blipFill rotWithShape="1">
          <a:blip r:embed="rId4">
            <a:alphaModFix/>
          </a:blip>
          <a:srcRect b="0" l="0" r="0" t="0"/>
          <a:stretch/>
        </p:blipFill>
        <p:spPr>
          <a:xfrm>
            <a:off x="4495800" y="228600"/>
            <a:ext cx="4648200" cy="2254250"/>
          </a:xfrm>
          <a:prstGeom prst="rect">
            <a:avLst/>
          </a:prstGeom>
          <a:noFill/>
          <a:ln>
            <a:noFill/>
          </a:ln>
        </p:spPr>
      </p:pic>
      <p:sp>
        <p:nvSpPr>
          <p:cNvPr id="286" name="Google Shape;286;p39"/>
          <p:cNvSpPr txBox="1"/>
          <p:nvPr/>
        </p:nvSpPr>
        <p:spPr>
          <a:xfrm>
            <a:off x="4648200" y="2667000"/>
            <a:ext cx="4114800" cy="376237"/>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Atari </a:t>
            </a:r>
            <a:r>
              <a:rPr b="1" i="1" lang="en-US" sz="1800" u="none" cap="none" strike="noStrike">
                <a:solidFill>
                  <a:schemeClr val="lt1"/>
                </a:solidFill>
                <a:latin typeface="Arial"/>
                <a:ea typeface="Arial"/>
                <a:cs typeface="Arial"/>
                <a:sym typeface="Arial"/>
              </a:rPr>
              <a:t>Lynx</a:t>
            </a:r>
            <a:r>
              <a:rPr b="1" i="0" lang="en-US" sz="1800" u="none" cap="none" strike="noStrike">
                <a:solidFill>
                  <a:schemeClr val="lt1"/>
                </a:solidFill>
                <a:latin typeface="Arial"/>
                <a:ea typeface="Arial"/>
                <a:cs typeface="Arial"/>
                <a:sym typeface="Arial"/>
              </a:rPr>
              <a:t> (1989): 16-bit: $180 </a:t>
            </a:r>
            <a:endParaRPr/>
          </a:p>
        </p:txBody>
      </p:sp>
      <p:pic>
        <p:nvPicPr>
          <p:cNvPr descr="File:TurboExpress-Front.png" id="287" name="Google Shape;287;p39"/>
          <p:cNvPicPr preferRelativeResize="0"/>
          <p:nvPr/>
        </p:nvPicPr>
        <p:blipFill rotWithShape="1">
          <a:blip r:embed="rId5">
            <a:alphaModFix/>
          </a:blip>
          <a:srcRect b="0" l="0" r="0" t="0"/>
          <a:stretch/>
        </p:blipFill>
        <p:spPr>
          <a:xfrm>
            <a:off x="6477000" y="3459162"/>
            <a:ext cx="2119312" cy="3398837"/>
          </a:xfrm>
          <a:prstGeom prst="rect">
            <a:avLst/>
          </a:prstGeom>
          <a:noFill/>
          <a:ln>
            <a:noFill/>
          </a:ln>
        </p:spPr>
      </p:pic>
      <p:sp>
        <p:nvSpPr>
          <p:cNvPr id="288" name="Google Shape;288;p39"/>
          <p:cNvSpPr txBox="1"/>
          <p:nvPr/>
        </p:nvSpPr>
        <p:spPr>
          <a:xfrm>
            <a:off x="3886200" y="3733800"/>
            <a:ext cx="2286000" cy="1200150"/>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Right: NEC’s Turbo Express (1990): “16-bit”: $250 </a:t>
            </a:r>
            <a:endParaRPr/>
          </a:p>
        </p:txBody>
      </p:sp>
      <p:pic>
        <p:nvPicPr>
          <p:cNvPr descr="Gamate" id="289" name="Google Shape;289;p39"/>
          <p:cNvPicPr preferRelativeResize="0"/>
          <p:nvPr/>
        </p:nvPicPr>
        <p:blipFill rotWithShape="1">
          <a:blip r:embed="rId6">
            <a:alphaModFix/>
          </a:blip>
          <a:srcRect b="0" l="0" r="0" t="0"/>
          <a:stretch/>
        </p:blipFill>
        <p:spPr>
          <a:xfrm>
            <a:off x="381000" y="3733800"/>
            <a:ext cx="2625725" cy="2838450"/>
          </a:xfrm>
          <a:prstGeom prst="rect">
            <a:avLst/>
          </a:prstGeom>
          <a:noFill/>
          <a:ln cap="flat" cmpd="sng" w="9525">
            <a:solidFill>
              <a:schemeClr val="lt1"/>
            </a:solidFill>
            <a:prstDash val="solid"/>
            <a:miter lim="800000"/>
            <a:headEnd len="sm" w="sm" type="none"/>
            <a:tailEnd len="sm" w="sm" type="none"/>
          </a:ln>
        </p:spPr>
      </p:pic>
      <p:sp>
        <p:nvSpPr>
          <p:cNvPr id="290" name="Google Shape;290;p39"/>
          <p:cNvSpPr txBox="1"/>
          <p:nvPr/>
        </p:nvSpPr>
        <p:spPr>
          <a:xfrm>
            <a:off x="3657600" y="5181600"/>
            <a:ext cx="2286000" cy="1200150"/>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Left: many independents developed their own handhelds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Nintendo Dominates</a:t>
            </a:r>
            <a:endParaRPr/>
          </a:p>
        </p:txBody>
      </p:sp>
      <p:sp>
        <p:nvSpPr>
          <p:cNvPr id="296" name="Google Shape;296;p40"/>
          <p:cNvSpPr txBox="1"/>
          <p:nvPr>
            <p:ph idx="1" type="body"/>
          </p:nvPr>
        </p:nvSpPr>
        <p:spPr>
          <a:xfrm>
            <a:off x="0" y="1600200"/>
            <a:ext cx="9144000" cy="4525962"/>
          </a:xfrm>
          <a:prstGeom prst="rect">
            <a:avLst/>
          </a:prstGeom>
          <a:solidFill>
            <a:schemeClr val="dk1"/>
          </a:solid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Re-design after re-design and price drop after price drop (not unlike the iPod).</a:t>
            </a:r>
            <a:endParaRPr/>
          </a:p>
          <a:p>
            <a:pPr indent="-342900" lvl="0" marL="34290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It also doesn’t hurt to have great games. </a:t>
            </a:r>
            <a:endParaRPr/>
          </a:p>
        </p:txBody>
      </p:sp>
      <p:pic>
        <p:nvPicPr>
          <p:cNvPr descr="File:Game-Boy-Color-Purple.jpg" id="297" name="Google Shape;297;p40"/>
          <p:cNvPicPr preferRelativeResize="0"/>
          <p:nvPr/>
        </p:nvPicPr>
        <p:blipFill rotWithShape="1">
          <a:blip r:embed="rId3">
            <a:alphaModFix/>
          </a:blip>
          <a:srcRect b="0" l="0" r="0" t="0"/>
          <a:stretch/>
        </p:blipFill>
        <p:spPr>
          <a:xfrm>
            <a:off x="6996112" y="3352800"/>
            <a:ext cx="2147887" cy="3505200"/>
          </a:xfrm>
          <a:prstGeom prst="rect">
            <a:avLst/>
          </a:prstGeom>
          <a:noFill/>
          <a:ln>
            <a:noFill/>
          </a:ln>
        </p:spPr>
      </p:pic>
      <p:sp>
        <p:nvSpPr>
          <p:cNvPr id="298" name="Google Shape;298;p40"/>
          <p:cNvSpPr txBox="1"/>
          <p:nvPr/>
        </p:nvSpPr>
        <p:spPr>
          <a:xfrm>
            <a:off x="6248400" y="6481762"/>
            <a:ext cx="2895600" cy="376237"/>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Game Boy Colour (1998)</a:t>
            </a:r>
            <a:endParaRPr/>
          </a:p>
        </p:txBody>
      </p:sp>
      <p:pic>
        <p:nvPicPr>
          <p:cNvPr descr="File:Game-Boy-Advance-1stGen.jpg" id="299" name="Google Shape;299;p40"/>
          <p:cNvPicPr preferRelativeResize="0"/>
          <p:nvPr/>
        </p:nvPicPr>
        <p:blipFill rotWithShape="1">
          <a:blip r:embed="rId4">
            <a:alphaModFix/>
          </a:blip>
          <a:srcRect b="0" l="0" r="0" t="0"/>
          <a:stretch/>
        </p:blipFill>
        <p:spPr>
          <a:xfrm>
            <a:off x="1752600" y="3200400"/>
            <a:ext cx="3886200" cy="2332037"/>
          </a:xfrm>
          <a:prstGeom prst="rect">
            <a:avLst/>
          </a:prstGeom>
          <a:noFill/>
          <a:ln>
            <a:noFill/>
          </a:ln>
        </p:spPr>
      </p:pic>
      <p:pic>
        <p:nvPicPr>
          <p:cNvPr descr="File:Game-Boy-Advance-SP-Mk1-Blue.png" id="300" name="Google Shape;300;p40"/>
          <p:cNvPicPr preferRelativeResize="0"/>
          <p:nvPr/>
        </p:nvPicPr>
        <p:blipFill rotWithShape="1">
          <a:blip r:embed="rId5">
            <a:alphaModFix/>
          </a:blip>
          <a:srcRect b="0" l="0" r="0" t="0"/>
          <a:stretch/>
        </p:blipFill>
        <p:spPr>
          <a:xfrm>
            <a:off x="3886200" y="3124200"/>
            <a:ext cx="3438525" cy="3467100"/>
          </a:xfrm>
          <a:prstGeom prst="rect">
            <a:avLst/>
          </a:prstGeom>
          <a:noFill/>
          <a:ln>
            <a:noFill/>
          </a:ln>
        </p:spPr>
      </p:pic>
      <p:sp>
        <p:nvSpPr>
          <p:cNvPr id="301" name="Google Shape;301;p40"/>
          <p:cNvSpPr txBox="1"/>
          <p:nvPr/>
        </p:nvSpPr>
        <p:spPr>
          <a:xfrm>
            <a:off x="2743200" y="5638800"/>
            <a:ext cx="3962400" cy="376237"/>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Game Boy Advance (1998) (2003)</a:t>
            </a:r>
            <a:endParaRPr/>
          </a:p>
        </p:txBody>
      </p:sp>
      <p:pic>
        <p:nvPicPr>
          <p:cNvPr descr="File:Nintendo-DS-Fat-Blue.png" id="302" name="Google Shape;302;p40"/>
          <p:cNvPicPr preferRelativeResize="0"/>
          <p:nvPr/>
        </p:nvPicPr>
        <p:blipFill rotWithShape="1">
          <a:blip r:embed="rId6">
            <a:alphaModFix/>
          </a:blip>
          <a:srcRect b="0" l="0" r="0" t="0"/>
          <a:stretch/>
        </p:blipFill>
        <p:spPr>
          <a:xfrm>
            <a:off x="0" y="3886200"/>
            <a:ext cx="2909887" cy="2649537"/>
          </a:xfrm>
          <a:prstGeom prst="rect">
            <a:avLst/>
          </a:prstGeom>
          <a:noFill/>
          <a:ln>
            <a:noFill/>
          </a:ln>
        </p:spPr>
      </p:pic>
      <p:sp>
        <p:nvSpPr>
          <p:cNvPr id="303" name="Google Shape;303;p40"/>
          <p:cNvSpPr txBox="1"/>
          <p:nvPr/>
        </p:nvSpPr>
        <p:spPr>
          <a:xfrm>
            <a:off x="304800" y="6172200"/>
            <a:ext cx="2362200" cy="376237"/>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Nintendo DS (2004)</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1"/>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Motion Sensor Technology</a:t>
            </a:r>
            <a:endParaRPr/>
          </a:p>
        </p:txBody>
      </p:sp>
      <p:sp>
        <p:nvSpPr>
          <p:cNvPr id="309" name="Google Shape;309;p41"/>
          <p:cNvSpPr txBox="1"/>
          <p:nvPr>
            <p:ph idx="1" type="body"/>
          </p:nvPr>
        </p:nvSpPr>
        <p:spPr>
          <a:xfrm>
            <a:off x="0" y="1600200"/>
            <a:ext cx="9144000" cy="4525962"/>
          </a:xfrm>
          <a:prstGeom prst="rect">
            <a:avLst/>
          </a:prstGeom>
          <a:solidFill>
            <a:schemeClr val="dk1"/>
          </a:solid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2800"/>
              <a:buFont typeface="Arial"/>
              <a:buChar char="•"/>
            </a:pPr>
            <a:r>
              <a:rPr b="1" i="0" lang="en-US" sz="2800" u="none">
                <a:solidFill>
                  <a:schemeClr val="lt1"/>
                </a:solidFill>
                <a:latin typeface="Arial"/>
                <a:ea typeface="Arial"/>
                <a:cs typeface="Arial"/>
                <a:sym typeface="Arial"/>
              </a:rPr>
              <a:t>The Wii was conceived in 2001, as the Nintendo GameCube was first seeing release. </a:t>
            </a:r>
            <a:endParaRPr/>
          </a:p>
          <a:p>
            <a:pPr indent="-342900" lvl="0" marL="342900" rtl="0" algn="l">
              <a:lnSpc>
                <a:spcPct val="100000"/>
              </a:lnSpc>
              <a:spcBef>
                <a:spcPts val="560"/>
              </a:spcBef>
              <a:spcAft>
                <a:spcPts val="0"/>
              </a:spcAft>
              <a:buClr>
                <a:schemeClr val="lt1"/>
              </a:buClr>
              <a:buSzPts val="2800"/>
              <a:buFont typeface="Arial"/>
              <a:buChar char="•"/>
            </a:pPr>
            <a:r>
              <a:rPr b="1" i="0" lang="en-US" sz="2800" u="none">
                <a:solidFill>
                  <a:schemeClr val="lt1"/>
                </a:solidFill>
                <a:latin typeface="Arial"/>
                <a:ea typeface="Arial"/>
                <a:cs typeface="Arial"/>
                <a:sym typeface="Arial"/>
              </a:rPr>
              <a:t>According to Shigeru Miyamoto, the concept involved focusing on a new form of player interaction. </a:t>
            </a:r>
            <a:r>
              <a:rPr b="1" i="0" lang="en-US" sz="2800" u="none">
                <a:solidFill>
                  <a:srgbClr val="66FFCC"/>
                </a:solidFill>
                <a:latin typeface="Arial"/>
                <a:ea typeface="Arial"/>
                <a:cs typeface="Arial"/>
                <a:sym typeface="Arial"/>
              </a:rPr>
              <a:t>"The consensus was that power isn't everything for a console. Too many powerful consoles can't coexist. It's like having only ferocious dinosaurs. They                                 might fight and hasten their                                 own extinction.” </a:t>
            </a:r>
            <a:endParaRPr/>
          </a:p>
        </p:txBody>
      </p:sp>
      <p:pic>
        <p:nvPicPr>
          <p:cNvPr descr="papo_t_rex_dinosaur_toys" id="310" name="Google Shape;310;p41"/>
          <p:cNvPicPr preferRelativeResize="0"/>
          <p:nvPr/>
        </p:nvPicPr>
        <p:blipFill rotWithShape="1">
          <a:blip r:embed="rId3">
            <a:alphaModFix/>
          </a:blip>
          <a:srcRect b="3401" l="3043" r="6448" t="3044"/>
          <a:stretch/>
        </p:blipFill>
        <p:spPr>
          <a:xfrm>
            <a:off x="5867400" y="4800600"/>
            <a:ext cx="1989137" cy="2057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Lighting and Physics </a:t>
            </a:r>
            <a:endParaRPr/>
          </a:p>
        </p:txBody>
      </p:sp>
      <p:sp>
        <p:nvSpPr>
          <p:cNvPr id="98" name="Google Shape;98;p15"/>
          <p:cNvSpPr txBox="1"/>
          <p:nvPr>
            <p:ph idx="1" type="body"/>
          </p:nvPr>
        </p:nvSpPr>
        <p:spPr>
          <a:xfrm>
            <a:off x="0" y="1600200"/>
            <a:ext cx="9144000" cy="4525962"/>
          </a:xfrm>
          <a:prstGeom prst="rect">
            <a:avLst/>
          </a:prstGeom>
          <a:solidFill>
            <a:schemeClr val="dk1"/>
          </a:solid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The lifeblood of any game engine is its ability to process lighting and physics. </a:t>
            </a:r>
            <a:endParaRPr/>
          </a:p>
          <a:p>
            <a:pPr indent="-342900" lvl="0" marL="342900" rtl="0" algn="l">
              <a:lnSpc>
                <a:spcPct val="9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An engine succeeds when the player doesn’t “notice” these details because they have been rendered so realistically.</a:t>
            </a:r>
            <a:endParaRPr/>
          </a:p>
          <a:p>
            <a:pPr indent="-342900" lvl="0" marL="342900" rtl="0" algn="l">
              <a:lnSpc>
                <a:spcPct val="90000"/>
              </a:lnSpc>
              <a:spcBef>
                <a:spcPts val="640"/>
              </a:spcBef>
              <a:spcAft>
                <a:spcPts val="0"/>
              </a:spcAft>
              <a:buClr>
                <a:schemeClr val="lt1"/>
              </a:buClr>
              <a:buSzPts val="3200"/>
              <a:buFont typeface="Arial"/>
              <a:buChar char="•"/>
            </a:pPr>
            <a:r>
              <a:rPr b="1" i="1" lang="en-US" sz="3200" u="none">
                <a:solidFill>
                  <a:schemeClr val="lt1"/>
                </a:solidFill>
                <a:latin typeface="Arial"/>
                <a:ea typeface="Arial"/>
                <a:cs typeface="Arial"/>
                <a:sym typeface="Arial"/>
              </a:rPr>
              <a:t>Dead Island</a:t>
            </a:r>
            <a:r>
              <a:rPr b="1" i="0" lang="en-US" sz="3200" u="none">
                <a:solidFill>
                  <a:schemeClr val="lt1"/>
                </a:solidFill>
                <a:latin typeface="Arial"/>
                <a:ea typeface="Arial"/>
                <a:cs typeface="Arial"/>
                <a:sym typeface="Arial"/>
              </a:rPr>
              <a:t>: is it too                                    much to expect a beach                              ball to ebb and flow with                              the movement of water?  </a:t>
            </a:r>
            <a:endParaRPr/>
          </a:p>
        </p:txBody>
      </p:sp>
      <p:pic>
        <p:nvPicPr>
          <p:cNvPr descr="thumblg" id="99" name="Google Shape;99;p15"/>
          <p:cNvPicPr preferRelativeResize="0"/>
          <p:nvPr/>
        </p:nvPicPr>
        <p:blipFill rotWithShape="1">
          <a:blip r:embed="rId3">
            <a:alphaModFix/>
          </a:blip>
          <a:srcRect b="0" l="0" r="0" t="0"/>
          <a:stretch/>
        </p:blipFill>
        <p:spPr>
          <a:xfrm>
            <a:off x="5334000" y="3581400"/>
            <a:ext cx="3276600" cy="3276600"/>
          </a:xfrm>
          <a:prstGeom prst="rect">
            <a:avLst/>
          </a:prstGeom>
          <a:noFill/>
          <a:ln>
            <a:noFill/>
          </a:ln>
        </p:spPr>
      </p:pic>
      <p:sp>
        <p:nvSpPr>
          <p:cNvPr id="100" name="Google Shape;100;p15"/>
          <p:cNvSpPr txBox="1"/>
          <p:nvPr/>
        </p:nvSpPr>
        <p:spPr>
          <a:xfrm>
            <a:off x="1905000" y="6245225"/>
            <a:ext cx="3657600" cy="369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sng" cap="none" strike="noStrike">
                <a:solidFill>
                  <a:schemeClr val="hlink"/>
                </a:solidFill>
                <a:latin typeface="Arial"/>
                <a:ea typeface="Arial"/>
                <a:cs typeface="Arial"/>
                <a:sym typeface="Arial"/>
                <a:hlinkClick r:id="rId4"/>
              </a:rPr>
              <a:t>Dead Island - Beach Ball Physics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2"/>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Tech</a:t>
            </a:r>
            <a:endParaRPr/>
          </a:p>
        </p:txBody>
      </p:sp>
      <p:sp>
        <p:nvSpPr>
          <p:cNvPr id="316" name="Google Shape;316;p42"/>
          <p:cNvSpPr txBox="1"/>
          <p:nvPr>
            <p:ph idx="1" type="body"/>
          </p:nvPr>
        </p:nvSpPr>
        <p:spPr>
          <a:xfrm>
            <a:off x="0" y="1600200"/>
            <a:ext cx="9144000" cy="4525962"/>
          </a:xfrm>
          <a:prstGeom prst="rect">
            <a:avLst/>
          </a:prstGeom>
          <a:solidFill>
            <a:schemeClr val="dk1"/>
          </a:solid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“The Wii Remote is the primary controller for the console. It uses a combination of built-in accelerometers and infrared detection to sense its position in 3D space when pointed at the LEDs within the Sensor Bar.” (wikipedia) </a:t>
            </a:r>
            <a:endParaRPr/>
          </a:p>
          <a:p>
            <a:pPr indent="-342900" lvl="0" marL="342900" rtl="0" algn="l">
              <a:lnSpc>
                <a:spcPct val="9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Or to put it another way</a:t>
            </a:r>
            <a:r>
              <a:rPr b="1" i="0" lang="en-US" sz="3200" u="none">
                <a:solidFill>
                  <a:srgbClr val="66FFCC"/>
                </a:solidFill>
                <a:latin typeface="Arial"/>
                <a:ea typeface="Arial"/>
                <a:cs typeface="Arial"/>
                <a:sym typeface="Arial"/>
              </a:rPr>
              <a:t>: it’s                           a product of freakin’                            amazing designers!</a:t>
            </a:r>
            <a:r>
              <a:rPr b="1" i="0" lang="en-US" sz="3200" u="none">
                <a:solidFill>
                  <a:schemeClr val="lt1"/>
                </a:solidFill>
                <a:latin typeface="Arial"/>
                <a:ea typeface="Arial"/>
                <a:cs typeface="Arial"/>
                <a:sym typeface="Arial"/>
              </a:rPr>
              <a:t> </a:t>
            </a:r>
            <a:endParaRPr/>
          </a:p>
        </p:txBody>
      </p:sp>
      <p:pic>
        <p:nvPicPr>
          <p:cNvPr descr="B000IMYKQ0-1-lg" id="317" name="Google Shape;317;p42"/>
          <p:cNvPicPr preferRelativeResize="0"/>
          <p:nvPr/>
        </p:nvPicPr>
        <p:blipFill rotWithShape="1">
          <a:blip r:embed="rId3">
            <a:alphaModFix/>
          </a:blip>
          <a:srcRect b="0" l="0" r="0" t="0"/>
          <a:stretch/>
        </p:blipFill>
        <p:spPr>
          <a:xfrm>
            <a:off x="7304087" y="3886200"/>
            <a:ext cx="1839912" cy="2971800"/>
          </a:xfrm>
          <a:prstGeom prst="rect">
            <a:avLst/>
          </a:prstGeom>
          <a:noFill/>
          <a:ln>
            <a:noFill/>
          </a:ln>
        </p:spPr>
      </p:pic>
      <p:pic>
        <p:nvPicPr>
          <p:cNvPr descr="making-sense-of-the-sensor-bar-20061129061055470-000" id="318" name="Google Shape;318;p42"/>
          <p:cNvPicPr preferRelativeResize="0"/>
          <p:nvPr/>
        </p:nvPicPr>
        <p:blipFill rotWithShape="1">
          <a:blip r:embed="rId4">
            <a:alphaModFix/>
          </a:blip>
          <a:srcRect b="8702" l="0" r="6665" t="0"/>
          <a:stretch/>
        </p:blipFill>
        <p:spPr>
          <a:xfrm>
            <a:off x="4572000" y="5106987"/>
            <a:ext cx="2667000" cy="159861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Marketing: “Revolution” to “Wii”</a:t>
            </a:r>
            <a:endParaRPr/>
          </a:p>
        </p:txBody>
      </p:sp>
      <p:sp>
        <p:nvSpPr>
          <p:cNvPr id="324" name="Google Shape;324;p43"/>
          <p:cNvSpPr txBox="1"/>
          <p:nvPr>
            <p:ph idx="1" type="body"/>
          </p:nvPr>
        </p:nvSpPr>
        <p:spPr>
          <a:xfrm>
            <a:off x="0" y="1600200"/>
            <a:ext cx="9144000" cy="4525962"/>
          </a:xfrm>
          <a:prstGeom prst="rect">
            <a:avLst/>
          </a:prstGeom>
          <a:solidFill>
            <a:schemeClr val="dk1"/>
          </a:solid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Originally called Revolution. Nintendo renames it Wii: </a:t>
            </a:r>
            <a:endParaRPr/>
          </a:p>
          <a:p>
            <a:pPr indent="-285750" lvl="1" marL="742950" rtl="0" algn="l">
              <a:lnSpc>
                <a:spcPct val="90000"/>
              </a:lnSpc>
              <a:spcBef>
                <a:spcPts val="560"/>
              </a:spcBef>
              <a:spcAft>
                <a:spcPts val="0"/>
              </a:spcAft>
              <a:buClr>
                <a:schemeClr val="lt1"/>
              </a:buClr>
              <a:buSzPts val="2400"/>
              <a:buFont typeface="Arial"/>
              <a:buChar char="–"/>
            </a:pPr>
            <a:r>
              <a:rPr b="1" i="0" lang="en-US" sz="2400" u="none">
                <a:solidFill>
                  <a:schemeClr val="lt1"/>
                </a:solidFill>
                <a:latin typeface="Arial"/>
                <a:ea typeface="Arial"/>
                <a:cs typeface="Arial"/>
                <a:sym typeface="Arial"/>
              </a:rPr>
              <a:t>“Wii sounds like 'we', which emphasizes that the console is for everyone. Wii can easily be remembered by people around the world, no matter what language they speak. No confusion.”</a:t>
            </a:r>
            <a:r>
              <a:rPr b="1" i="0" lang="en-US" sz="2800" u="none">
                <a:solidFill>
                  <a:schemeClr val="lt1"/>
                </a:solidFill>
                <a:latin typeface="Arial"/>
                <a:ea typeface="Arial"/>
                <a:cs typeface="Arial"/>
                <a:sym typeface="Arial"/>
              </a:rPr>
              <a:t> </a:t>
            </a:r>
            <a:endParaRPr/>
          </a:p>
          <a:p>
            <a:pPr indent="-342900" lvl="0" marL="342900" rtl="0" algn="l">
              <a:lnSpc>
                <a:spcPct val="9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The press and developers react negatively! A HUGE deal is made out of this name change. Turns out everybody (except Nintendo) was wrong.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4"/>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Wii Reception</a:t>
            </a:r>
            <a:endParaRPr/>
          </a:p>
        </p:txBody>
      </p:sp>
      <p:sp>
        <p:nvSpPr>
          <p:cNvPr id="330" name="Google Shape;330;p44"/>
          <p:cNvSpPr txBox="1"/>
          <p:nvPr>
            <p:ph idx="1" type="body"/>
          </p:nvPr>
        </p:nvSpPr>
        <p:spPr>
          <a:xfrm>
            <a:off x="0" y="1600200"/>
            <a:ext cx="9144000" cy="4525962"/>
          </a:xfrm>
          <a:prstGeom prst="rect">
            <a:avLst/>
          </a:prstGeom>
          <a:solidFill>
            <a:schemeClr val="dk1"/>
          </a:solid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Launched in 2006 for $250.</a:t>
            </a:r>
            <a:endParaRPr/>
          </a:p>
          <a:p>
            <a:pPr indent="-342900" lvl="0" marL="34290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Sells 600,000 in 8 days. Makes $190 million in first week. </a:t>
            </a:r>
            <a:endParaRPr/>
          </a:p>
          <a:p>
            <a:pPr indent="-342900" lvl="0" marL="34290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Hardcore gamers scoffed (and still do) at it, but the Wii redefined                                gaming: both in terms                                    of technology and                       demographics. </a:t>
            </a:r>
            <a:endParaRPr/>
          </a:p>
          <a:p>
            <a:pPr indent="-139700" lvl="0" marL="342900" rtl="0" algn="l">
              <a:spcBef>
                <a:spcPts val="640"/>
              </a:spcBef>
              <a:spcAft>
                <a:spcPts val="0"/>
              </a:spcAft>
              <a:buClr>
                <a:schemeClr val="lt1"/>
              </a:buClr>
              <a:buSzPts val="3200"/>
              <a:buFont typeface="Arial"/>
              <a:buNone/>
            </a:pPr>
            <a:r>
              <a:t/>
            </a:r>
            <a:endParaRPr b="1" i="0" sz="3200" u="none">
              <a:solidFill>
                <a:schemeClr val="lt1"/>
              </a:solidFill>
              <a:latin typeface="Arial"/>
              <a:ea typeface="Arial"/>
              <a:cs typeface="Arial"/>
              <a:sym typeface="Arial"/>
            </a:endParaRPr>
          </a:p>
        </p:txBody>
      </p:sp>
      <p:pic>
        <p:nvPicPr>
          <p:cNvPr descr="File:Wii sold out.jpg" id="331" name="Google Shape;331;p44"/>
          <p:cNvPicPr preferRelativeResize="0"/>
          <p:nvPr/>
        </p:nvPicPr>
        <p:blipFill rotWithShape="1">
          <a:blip r:embed="rId3">
            <a:alphaModFix/>
          </a:blip>
          <a:srcRect b="0" l="0" r="0" t="0"/>
          <a:stretch/>
        </p:blipFill>
        <p:spPr>
          <a:xfrm>
            <a:off x="5257800" y="4038600"/>
            <a:ext cx="3505200" cy="2628900"/>
          </a:xfrm>
          <a:prstGeom prst="rect">
            <a:avLst/>
          </a:prstGeom>
          <a:noFill/>
          <a:ln cap="flat" cmpd="sng" w="9525">
            <a:solidFill>
              <a:schemeClr val="lt1"/>
            </a:solidFill>
            <a:prstDash val="solid"/>
            <a:miter lim="800000"/>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5"/>
          <p:cNvSpPr txBox="1"/>
          <p:nvPr>
            <p:ph type="title"/>
          </p:nvPr>
        </p:nvSpPr>
        <p:spPr>
          <a:xfrm>
            <a:off x="0" y="304800"/>
            <a:ext cx="9144000" cy="8382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Motion Gaming? </a:t>
            </a:r>
            <a:endParaRPr/>
          </a:p>
        </p:txBody>
      </p:sp>
      <p:sp>
        <p:nvSpPr>
          <p:cNvPr id="337" name="Google Shape;337;p45"/>
          <p:cNvSpPr txBox="1"/>
          <p:nvPr>
            <p:ph idx="1" type="body"/>
          </p:nvPr>
        </p:nvSpPr>
        <p:spPr>
          <a:xfrm>
            <a:off x="0" y="1600200"/>
            <a:ext cx="9144000" cy="60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Immersive or distracting and unnecessary? </a:t>
            </a:r>
            <a:endParaRPr/>
          </a:p>
          <a:p>
            <a:pPr indent="-139700" lvl="0" marL="342900" marR="0" rtl="0" algn="l">
              <a:spcBef>
                <a:spcPts val="640"/>
              </a:spcBef>
              <a:spcAft>
                <a:spcPts val="0"/>
              </a:spcAft>
              <a:buClr>
                <a:schemeClr val="lt1"/>
              </a:buClr>
              <a:buSzPts val="3200"/>
              <a:buFont typeface="Arial"/>
              <a:buNone/>
            </a:pPr>
            <a:r>
              <a:t/>
            </a:r>
            <a:endParaRPr b="1" i="0" sz="3200" u="none">
              <a:solidFill>
                <a:schemeClr val="lt1"/>
              </a:solidFill>
              <a:latin typeface="Arial"/>
              <a:ea typeface="Arial"/>
              <a:cs typeface="Arial"/>
              <a:sym typeface="Arial"/>
            </a:endParaRPr>
          </a:p>
        </p:txBody>
      </p:sp>
      <p:pic>
        <p:nvPicPr>
          <p:cNvPr id="338" name="Google Shape;338;p45"/>
          <p:cNvPicPr preferRelativeResize="0"/>
          <p:nvPr/>
        </p:nvPicPr>
        <p:blipFill rotWithShape="1">
          <a:blip r:embed="rId3">
            <a:alphaModFix/>
          </a:blip>
          <a:srcRect b="0" l="0" r="0" t="0"/>
          <a:stretch/>
        </p:blipFill>
        <p:spPr>
          <a:xfrm>
            <a:off x="1143000" y="2514600"/>
            <a:ext cx="7200900" cy="3686175"/>
          </a:xfrm>
          <a:prstGeom prst="rect">
            <a:avLst/>
          </a:prstGeom>
          <a:noFill/>
          <a:ln>
            <a:noFill/>
          </a:ln>
        </p:spPr>
      </p:pic>
      <p:sp>
        <p:nvSpPr>
          <p:cNvPr id="339" name="Google Shape;339;p45"/>
          <p:cNvSpPr txBox="1"/>
          <p:nvPr/>
        </p:nvSpPr>
        <p:spPr>
          <a:xfrm>
            <a:off x="3733800" y="6324600"/>
            <a:ext cx="4648200" cy="369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sng" cap="none" strike="noStrike">
                <a:solidFill>
                  <a:schemeClr val="hlink"/>
                </a:solidFill>
                <a:latin typeface="Arial"/>
                <a:ea typeface="Arial"/>
                <a:cs typeface="Arial"/>
                <a:sym typeface="Arial"/>
                <a:hlinkClick r:id="rId4"/>
              </a:rPr>
              <a:t>Metroid: Other M control demo - YouTube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txBox="1"/>
          <p:nvPr>
            <p:ph type="title"/>
          </p:nvPr>
        </p:nvSpPr>
        <p:spPr>
          <a:xfrm>
            <a:off x="0" y="304800"/>
            <a:ext cx="5715000" cy="8382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VR Headsets</a:t>
            </a:r>
            <a:endParaRPr/>
          </a:p>
        </p:txBody>
      </p:sp>
      <p:sp>
        <p:nvSpPr>
          <p:cNvPr id="345" name="Google Shape;345;p46"/>
          <p:cNvSpPr txBox="1"/>
          <p:nvPr>
            <p:ph idx="1" type="body"/>
          </p:nvPr>
        </p:nvSpPr>
        <p:spPr>
          <a:xfrm>
            <a:off x="-17462" y="1398587"/>
            <a:ext cx="91440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FFFF00"/>
              </a:buClr>
              <a:buSzPts val="3200"/>
              <a:buFont typeface="Arial"/>
              <a:buChar char="•"/>
            </a:pPr>
            <a:r>
              <a:rPr b="1" i="0" lang="en-US" sz="3200" u="none">
                <a:solidFill>
                  <a:srgbClr val="FFFF00"/>
                </a:solidFill>
                <a:latin typeface="Arial"/>
                <a:ea typeface="Arial"/>
                <a:cs typeface="Arial"/>
                <a:sym typeface="Arial"/>
              </a:rPr>
              <a:t>HTC Vive </a:t>
            </a:r>
            <a:r>
              <a:rPr b="1" i="0" lang="en-US" sz="3200" u="none">
                <a:solidFill>
                  <a:schemeClr val="lt1"/>
                </a:solidFill>
                <a:latin typeface="Arial"/>
                <a:ea typeface="Arial"/>
                <a:cs typeface="Arial"/>
                <a:sym typeface="Arial"/>
              </a:rPr>
              <a:t>(created with VALVE)</a:t>
            </a:r>
            <a:endParaRPr/>
          </a:p>
          <a:p>
            <a:pPr indent="-342900" lvl="0" marL="342900" marR="0" rtl="0" algn="l">
              <a:lnSpc>
                <a:spcPct val="100000"/>
              </a:lnSpc>
              <a:spcBef>
                <a:spcPts val="640"/>
              </a:spcBef>
              <a:spcAft>
                <a:spcPts val="0"/>
              </a:spcAft>
              <a:buClr>
                <a:srgbClr val="66FFCC"/>
              </a:buClr>
              <a:buSzPts val="3200"/>
              <a:buFont typeface="Arial"/>
              <a:buChar char="•"/>
            </a:pPr>
            <a:r>
              <a:rPr b="1" i="0" lang="en-US" sz="3200" u="none">
                <a:solidFill>
                  <a:srgbClr val="66FFCC"/>
                </a:solidFill>
                <a:latin typeface="Arial"/>
                <a:ea typeface="Arial"/>
                <a:cs typeface="Arial"/>
                <a:sym typeface="Arial"/>
              </a:rPr>
              <a:t>Gear VR </a:t>
            </a:r>
            <a:r>
              <a:rPr b="1" i="0" lang="en-US" sz="2400" u="none">
                <a:solidFill>
                  <a:srgbClr val="66FFCC"/>
                </a:solidFill>
                <a:latin typeface="Arial"/>
                <a:ea typeface="Arial"/>
                <a:cs typeface="Arial"/>
                <a:sym typeface="Arial"/>
              </a:rPr>
              <a:t>(powered by Oculus)</a:t>
            </a:r>
            <a:r>
              <a:rPr b="1" i="0" lang="en-US" sz="3200" u="none">
                <a:solidFill>
                  <a:srgbClr val="66FFCC"/>
                </a:solidFill>
                <a:latin typeface="Arial"/>
                <a:ea typeface="Arial"/>
                <a:cs typeface="Arial"/>
                <a:sym typeface="Arial"/>
              </a:rPr>
              <a:t>: </a:t>
            </a:r>
            <a:r>
              <a:rPr b="1" i="0" lang="en-US" sz="3200" u="none">
                <a:solidFill>
                  <a:schemeClr val="lt1"/>
                </a:solidFill>
                <a:latin typeface="Arial"/>
                <a:ea typeface="Arial"/>
                <a:cs typeface="Arial"/>
                <a:sym typeface="Arial"/>
              </a:rPr>
              <a:t>Samsung--$100.</a:t>
            </a:r>
            <a:endParaRPr/>
          </a:p>
          <a:p>
            <a:pPr indent="-342900" lvl="0" marL="342900" marR="0" rtl="0" algn="l">
              <a:lnSpc>
                <a:spcPct val="100000"/>
              </a:lnSpc>
              <a:spcBef>
                <a:spcPts val="640"/>
              </a:spcBef>
              <a:spcAft>
                <a:spcPts val="0"/>
              </a:spcAft>
              <a:buClr>
                <a:srgbClr val="FFC000"/>
              </a:buClr>
              <a:buSzPts val="3200"/>
              <a:buFont typeface="Arial"/>
              <a:buChar char="•"/>
            </a:pPr>
            <a:r>
              <a:rPr b="1" i="0" lang="en-US" sz="3200" u="none">
                <a:solidFill>
                  <a:srgbClr val="FFC000"/>
                </a:solidFill>
                <a:latin typeface="Arial"/>
                <a:ea typeface="Arial"/>
                <a:cs typeface="Arial"/>
                <a:sym typeface="Arial"/>
              </a:rPr>
              <a:t>Sony PlayStation VR: </a:t>
            </a:r>
            <a:r>
              <a:rPr b="1" i="0" lang="en-US" sz="3200" u="none">
                <a:solidFill>
                  <a:schemeClr val="lt1"/>
                </a:solidFill>
                <a:latin typeface="Arial"/>
                <a:ea typeface="Arial"/>
                <a:cs typeface="Arial"/>
                <a:sym typeface="Arial"/>
              </a:rPr>
              <a:t>Sony (obviously)—probably $300-400bucks  </a:t>
            </a:r>
            <a:endParaRPr/>
          </a:p>
        </p:txBody>
      </p:sp>
      <p:pic>
        <p:nvPicPr>
          <p:cNvPr id="346" name="Google Shape;346;p46"/>
          <p:cNvPicPr preferRelativeResize="0"/>
          <p:nvPr/>
        </p:nvPicPr>
        <p:blipFill rotWithShape="1">
          <a:blip r:embed="rId3">
            <a:alphaModFix/>
          </a:blip>
          <a:srcRect b="0" l="0" r="13278" t="0"/>
          <a:stretch/>
        </p:blipFill>
        <p:spPr>
          <a:xfrm>
            <a:off x="5486400" y="3810000"/>
            <a:ext cx="3371850" cy="2601912"/>
          </a:xfrm>
          <a:prstGeom prst="rect">
            <a:avLst/>
          </a:prstGeom>
          <a:noFill/>
          <a:ln>
            <a:noFill/>
          </a:ln>
        </p:spPr>
      </p:pic>
      <p:sp>
        <p:nvSpPr>
          <p:cNvPr id="347" name="Google Shape;347;p46"/>
          <p:cNvSpPr txBox="1"/>
          <p:nvPr/>
        </p:nvSpPr>
        <p:spPr>
          <a:xfrm>
            <a:off x="1231900" y="6324600"/>
            <a:ext cx="2438400" cy="369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sng" cap="none" strike="noStrike">
                <a:solidFill>
                  <a:schemeClr val="hlink"/>
                </a:solidFill>
                <a:latin typeface="Arial"/>
                <a:ea typeface="Arial"/>
                <a:cs typeface="Arial"/>
                <a:sym typeface="Arial"/>
                <a:hlinkClick r:id="rId4"/>
              </a:rPr>
              <a:t>Gear VR Commercial </a:t>
            </a:r>
            <a:endParaRPr/>
          </a:p>
        </p:txBody>
      </p:sp>
      <p:pic>
        <p:nvPicPr>
          <p:cNvPr id="348" name="Google Shape;348;p46"/>
          <p:cNvPicPr preferRelativeResize="0"/>
          <p:nvPr/>
        </p:nvPicPr>
        <p:blipFill rotWithShape="1">
          <a:blip r:embed="rId5">
            <a:alphaModFix/>
          </a:blip>
          <a:srcRect b="0" l="0" r="0" t="0"/>
          <a:stretch/>
        </p:blipFill>
        <p:spPr>
          <a:xfrm>
            <a:off x="914400" y="4075112"/>
            <a:ext cx="3354387" cy="2011362"/>
          </a:xfrm>
          <a:prstGeom prst="rect">
            <a:avLst/>
          </a:prstGeom>
          <a:noFill/>
          <a:ln cap="flat" cmpd="sng" w="28575">
            <a:solidFill>
              <a:schemeClr val="lt1"/>
            </a:solidFill>
            <a:prstDash val="solid"/>
            <a:miter lim="800000"/>
            <a:headEnd len="sm" w="sm" type="none"/>
            <a:tailEnd len="sm" w="sm" type="none"/>
          </a:ln>
        </p:spPr>
      </p:pic>
      <p:pic>
        <p:nvPicPr>
          <p:cNvPr id="349" name="Google Shape;349;p46"/>
          <p:cNvPicPr preferRelativeResize="0"/>
          <p:nvPr/>
        </p:nvPicPr>
        <p:blipFill rotWithShape="1">
          <a:blip r:embed="rId6">
            <a:alphaModFix/>
          </a:blip>
          <a:srcRect b="0" l="0" r="0" t="0"/>
          <a:stretch/>
        </p:blipFill>
        <p:spPr>
          <a:xfrm>
            <a:off x="6477000" y="0"/>
            <a:ext cx="2665412" cy="1666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7"/>
          <p:cNvSpPr txBox="1"/>
          <p:nvPr>
            <p:ph type="title"/>
          </p:nvPr>
        </p:nvSpPr>
        <p:spPr>
          <a:xfrm>
            <a:off x="0" y="0"/>
            <a:ext cx="9144000" cy="9398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Oculus Rift and Touch</a:t>
            </a:r>
            <a:endParaRPr/>
          </a:p>
        </p:txBody>
      </p:sp>
      <p:pic>
        <p:nvPicPr>
          <p:cNvPr id="355" name="Google Shape;355;p47"/>
          <p:cNvPicPr preferRelativeResize="0"/>
          <p:nvPr/>
        </p:nvPicPr>
        <p:blipFill rotWithShape="1">
          <a:blip r:embed="rId3">
            <a:alphaModFix/>
          </a:blip>
          <a:srcRect b="0" l="0" r="9126" t="0"/>
          <a:stretch/>
        </p:blipFill>
        <p:spPr>
          <a:xfrm>
            <a:off x="-28575" y="946150"/>
            <a:ext cx="9172575" cy="5911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48"/>
          <p:cNvPicPr preferRelativeResize="0"/>
          <p:nvPr/>
        </p:nvPicPr>
        <p:blipFill rotWithShape="1">
          <a:blip r:embed="rId3">
            <a:alphaModFix/>
          </a:blip>
          <a:srcRect b="0" l="0" r="0" t="0"/>
          <a:stretch/>
        </p:blipFill>
        <p:spPr>
          <a:xfrm>
            <a:off x="-4762" y="685800"/>
            <a:ext cx="9136062" cy="4979987"/>
          </a:xfrm>
          <a:prstGeom prst="rect">
            <a:avLst/>
          </a:prstGeom>
          <a:noFill/>
          <a:ln>
            <a:noFill/>
          </a:ln>
        </p:spPr>
      </p:pic>
      <p:sp>
        <p:nvSpPr>
          <p:cNvPr id="361" name="Google Shape;361;p48"/>
          <p:cNvSpPr txBox="1"/>
          <p:nvPr>
            <p:ph type="title"/>
          </p:nvPr>
        </p:nvSpPr>
        <p:spPr>
          <a:xfrm>
            <a:off x="0" y="0"/>
            <a:ext cx="9144000" cy="6858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Virtuix Omni ($700)</a:t>
            </a:r>
            <a:endParaRPr/>
          </a:p>
        </p:txBody>
      </p:sp>
      <p:sp>
        <p:nvSpPr>
          <p:cNvPr id="362" name="Google Shape;362;p48"/>
          <p:cNvSpPr txBox="1"/>
          <p:nvPr/>
        </p:nvSpPr>
        <p:spPr>
          <a:xfrm>
            <a:off x="3810000" y="1889125"/>
            <a:ext cx="1524000" cy="369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sng" cap="none" strike="noStrike">
                <a:solidFill>
                  <a:schemeClr val="hlink"/>
                </a:solidFill>
                <a:latin typeface="Arial"/>
                <a:ea typeface="Arial"/>
                <a:cs typeface="Arial"/>
                <a:sym typeface="Arial"/>
                <a:hlinkClick r:id="rId4"/>
              </a:rPr>
              <a:t>Virtuix Omni</a:t>
            </a:r>
            <a:endParaRPr/>
          </a:p>
        </p:txBody>
      </p:sp>
      <p:pic>
        <p:nvPicPr>
          <p:cNvPr id="363" name="Google Shape;363;p48"/>
          <p:cNvPicPr preferRelativeResize="0"/>
          <p:nvPr/>
        </p:nvPicPr>
        <p:blipFill rotWithShape="1">
          <a:blip r:embed="rId5">
            <a:alphaModFix/>
          </a:blip>
          <a:srcRect b="0" l="0" r="0" t="0"/>
          <a:stretch/>
        </p:blipFill>
        <p:spPr>
          <a:xfrm>
            <a:off x="0" y="4752975"/>
            <a:ext cx="9136062" cy="2105025"/>
          </a:xfrm>
          <a:prstGeom prst="rect">
            <a:avLst/>
          </a:prstGeom>
          <a:noFill/>
          <a:ln>
            <a:noFill/>
          </a:ln>
        </p:spPr>
      </p:pic>
      <p:sp>
        <p:nvSpPr>
          <p:cNvPr id="364" name="Google Shape;364;p48"/>
          <p:cNvSpPr txBox="1"/>
          <p:nvPr/>
        </p:nvSpPr>
        <p:spPr>
          <a:xfrm>
            <a:off x="76200" y="3962400"/>
            <a:ext cx="3200400" cy="369887"/>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0" i="0" lang="en-US" sz="1800" u="none" cap="none" strike="noStrike">
                <a:solidFill>
                  <a:schemeClr val="lt1"/>
                </a:solidFill>
                <a:latin typeface="Arial"/>
                <a:ea typeface="Arial"/>
                <a:cs typeface="Arial"/>
                <a:sym typeface="Arial"/>
              </a:rPr>
              <a:t>…but what about sprinting?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9"/>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1" sz="4400">
              <a:solidFill>
                <a:schemeClr val="lt1"/>
              </a:solidFill>
              <a:latin typeface="Arial"/>
              <a:ea typeface="Arial"/>
              <a:cs typeface="Arial"/>
              <a:sym typeface="Arial"/>
            </a:endParaRPr>
          </a:p>
        </p:txBody>
      </p:sp>
      <p:sp>
        <p:nvSpPr>
          <p:cNvPr id="370" name="Google Shape;370;p49"/>
          <p:cNvSpPr txBox="1"/>
          <p:nvPr>
            <p:ph idx="1" type="body"/>
          </p:nvPr>
        </p:nvSpPr>
        <p:spPr>
          <a:xfrm>
            <a:off x="0" y="1600200"/>
            <a:ext cx="91440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lt1"/>
              </a:buClr>
              <a:buSzPts val="3200"/>
              <a:buFont typeface="Arial"/>
              <a:buNone/>
            </a:pPr>
            <a:r>
              <a:t/>
            </a:r>
            <a:endParaRPr b="1" sz="3200">
              <a:solidFill>
                <a:schemeClr val="lt1"/>
              </a:solidFill>
              <a:latin typeface="Arial"/>
              <a:ea typeface="Arial"/>
              <a:cs typeface="Arial"/>
              <a:sym typeface="Arial"/>
            </a:endParaRPr>
          </a:p>
        </p:txBody>
      </p:sp>
      <p:pic>
        <p:nvPicPr>
          <p:cNvPr id="371" name="Google Shape;371;p49"/>
          <p:cNvPicPr preferRelativeResize="0"/>
          <p:nvPr/>
        </p:nvPicPr>
        <p:blipFill rotWithShape="1">
          <a:blip r:embed="rId3">
            <a:alphaModFix/>
          </a:blip>
          <a:srcRect b="0" l="3157" r="0" t="0"/>
          <a:stretch/>
        </p:blipFill>
        <p:spPr>
          <a:xfrm>
            <a:off x="0" y="0"/>
            <a:ext cx="9144000" cy="6934200"/>
          </a:xfrm>
          <a:prstGeom prst="rect">
            <a:avLst/>
          </a:prstGeom>
          <a:noFill/>
          <a:ln>
            <a:noFill/>
          </a:ln>
        </p:spPr>
      </p:pic>
      <p:sp>
        <p:nvSpPr>
          <p:cNvPr id="372" name="Google Shape;372;p49"/>
          <p:cNvSpPr txBox="1"/>
          <p:nvPr/>
        </p:nvSpPr>
        <p:spPr>
          <a:xfrm>
            <a:off x="228600" y="1600200"/>
            <a:ext cx="2133600" cy="147796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sng" cap="none" strike="noStrike">
                <a:solidFill>
                  <a:schemeClr val="hlink"/>
                </a:solidFill>
                <a:latin typeface="Arial"/>
                <a:ea typeface="Arial"/>
                <a:cs typeface="Arial"/>
                <a:sym typeface="Arial"/>
                <a:hlinkClick r:id="rId4"/>
              </a:rPr>
              <a:t>TN Games | Tactile Gaming Vest - PC Gaming Hardware &amp; Accessories with Physical 3D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50"/>
          <p:cNvPicPr preferRelativeResize="0"/>
          <p:nvPr/>
        </p:nvPicPr>
        <p:blipFill rotWithShape="1">
          <a:blip r:embed="rId3">
            <a:alphaModFix/>
          </a:blip>
          <a:srcRect b="0" l="0" r="1987" t="0"/>
          <a:stretch/>
        </p:blipFill>
        <p:spPr>
          <a:xfrm>
            <a:off x="0" y="533400"/>
            <a:ext cx="9144000" cy="4332287"/>
          </a:xfrm>
          <a:prstGeom prst="rect">
            <a:avLst/>
          </a:prstGeom>
          <a:noFill/>
          <a:ln>
            <a:noFill/>
          </a:ln>
        </p:spPr>
      </p:pic>
      <p:pic>
        <p:nvPicPr>
          <p:cNvPr id="378" name="Google Shape;378;p50"/>
          <p:cNvPicPr preferRelativeResize="0"/>
          <p:nvPr>
            <p:ph idx="1" type="body"/>
          </p:nvPr>
        </p:nvPicPr>
        <p:blipFill rotWithShape="1">
          <a:blip r:embed="rId4">
            <a:alphaModFix/>
          </a:blip>
          <a:srcRect b="0" l="0" r="0" t="0"/>
          <a:stretch/>
        </p:blipFill>
        <p:spPr>
          <a:xfrm>
            <a:off x="6400800" y="-11112"/>
            <a:ext cx="2743200" cy="2022475"/>
          </a:xfrm>
          <a:prstGeom prst="rect">
            <a:avLst/>
          </a:prstGeom>
          <a:noFill/>
          <a:ln>
            <a:noFill/>
          </a:ln>
        </p:spPr>
      </p:pic>
      <p:sp>
        <p:nvSpPr>
          <p:cNvPr id="379" name="Google Shape;379;p50"/>
          <p:cNvSpPr txBox="1"/>
          <p:nvPr>
            <p:ph type="title"/>
          </p:nvPr>
        </p:nvSpPr>
        <p:spPr>
          <a:xfrm>
            <a:off x="0" y="-11112"/>
            <a:ext cx="6478587" cy="5334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200"/>
              <a:buFont typeface="Arial"/>
              <a:buNone/>
            </a:pPr>
            <a:r>
              <a:rPr b="1" i="0" lang="en-US" sz="3200" u="none">
                <a:solidFill>
                  <a:schemeClr val="lt1"/>
                </a:solidFill>
                <a:latin typeface="Arial"/>
                <a:ea typeface="Arial"/>
                <a:cs typeface="Arial"/>
                <a:sym typeface="Arial"/>
              </a:rPr>
              <a:t>Emotiv Insight Headset ($400)</a:t>
            </a:r>
            <a:endParaRPr/>
          </a:p>
        </p:txBody>
      </p:sp>
      <p:pic>
        <p:nvPicPr>
          <p:cNvPr id="380" name="Google Shape;380;p50"/>
          <p:cNvPicPr preferRelativeResize="0"/>
          <p:nvPr/>
        </p:nvPicPr>
        <p:blipFill rotWithShape="1">
          <a:blip r:embed="rId5">
            <a:alphaModFix/>
          </a:blip>
          <a:srcRect b="0" l="0" r="0" t="0"/>
          <a:stretch/>
        </p:blipFill>
        <p:spPr>
          <a:xfrm>
            <a:off x="9525" y="4821237"/>
            <a:ext cx="5781675" cy="2036762"/>
          </a:xfrm>
          <a:prstGeom prst="rect">
            <a:avLst/>
          </a:prstGeom>
          <a:noFill/>
          <a:ln>
            <a:noFill/>
          </a:ln>
        </p:spPr>
      </p:pic>
      <p:pic>
        <p:nvPicPr>
          <p:cNvPr id="381" name="Google Shape;381;p50"/>
          <p:cNvPicPr preferRelativeResize="0"/>
          <p:nvPr/>
        </p:nvPicPr>
        <p:blipFill rotWithShape="1">
          <a:blip r:embed="rId6">
            <a:alphaModFix/>
          </a:blip>
          <a:srcRect b="0" l="0" r="12478" t="0"/>
          <a:stretch/>
        </p:blipFill>
        <p:spPr>
          <a:xfrm>
            <a:off x="4343400" y="4821237"/>
            <a:ext cx="4810125" cy="203676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51"/>
          <p:cNvPicPr preferRelativeResize="0"/>
          <p:nvPr>
            <p:ph idx="1" type="body"/>
          </p:nvPr>
        </p:nvPicPr>
        <p:blipFill rotWithShape="1">
          <a:blip r:embed="rId3">
            <a:alphaModFix/>
          </a:blip>
          <a:srcRect b="0" l="0" r="0" t="0"/>
          <a:stretch/>
        </p:blipFill>
        <p:spPr>
          <a:xfrm>
            <a:off x="-381000" y="0"/>
            <a:ext cx="10274300" cy="6858000"/>
          </a:xfrm>
          <a:prstGeom prst="rect">
            <a:avLst/>
          </a:prstGeom>
          <a:noFill/>
          <a:ln>
            <a:noFill/>
          </a:ln>
        </p:spPr>
      </p:pic>
      <p:sp>
        <p:nvSpPr>
          <p:cNvPr id="387" name="Google Shape;387;p51"/>
          <p:cNvSpPr txBox="1"/>
          <p:nvPr>
            <p:ph type="title"/>
          </p:nvPr>
        </p:nvSpPr>
        <p:spPr>
          <a:xfrm>
            <a:off x="0" y="0"/>
            <a:ext cx="9144000" cy="6096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Windows Holographic</a:t>
            </a:r>
            <a:endParaRPr/>
          </a:p>
        </p:txBody>
      </p:sp>
      <p:sp>
        <p:nvSpPr>
          <p:cNvPr id="388" name="Google Shape;388;p51"/>
          <p:cNvSpPr txBox="1"/>
          <p:nvPr/>
        </p:nvSpPr>
        <p:spPr>
          <a:xfrm>
            <a:off x="5867400" y="5791200"/>
            <a:ext cx="31242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sng" cap="none" strike="noStrike">
                <a:solidFill>
                  <a:schemeClr val="hlink"/>
                </a:solidFill>
                <a:latin typeface="Arial"/>
                <a:ea typeface="Arial"/>
                <a:cs typeface="Arial"/>
                <a:sym typeface="Arial"/>
                <a:hlinkClick r:id="rId4"/>
              </a:rPr>
              <a:t>Windows Holographic Trailer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“Ragdoll Physics”  </a:t>
            </a:r>
            <a:endParaRPr/>
          </a:p>
        </p:txBody>
      </p:sp>
      <p:sp>
        <p:nvSpPr>
          <p:cNvPr id="106" name="Google Shape;106;p16"/>
          <p:cNvSpPr txBox="1"/>
          <p:nvPr>
            <p:ph idx="1" type="body"/>
          </p:nvPr>
        </p:nvSpPr>
        <p:spPr>
          <a:xfrm>
            <a:off x="-15875" y="1752600"/>
            <a:ext cx="9144000" cy="3962400"/>
          </a:xfrm>
          <a:prstGeom prst="rect">
            <a:avLst/>
          </a:prstGeom>
          <a:solidFill>
            <a:schemeClr val="dk1"/>
          </a:solid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Term used in computer/video game animation.</a:t>
            </a:r>
            <a:endParaRPr/>
          </a:p>
          <a:p>
            <a:pPr indent="-342900" lvl="0" marL="34290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In the past, programmers manually created animations for character death sequences</a:t>
            </a:r>
            <a:endParaRPr/>
          </a:p>
          <a:p>
            <a:pPr indent="-342900" lvl="0" marL="34290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These sequences usually rendered characters in a stiff                                      and rigid way.</a:t>
            </a:r>
            <a:endParaRPr/>
          </a:p>
        </p:txBody>
      </p:sp>
      <p:pic>
        <p:nvPicPr>
          <p:cNvPr descr="Mario-Death-Super-Mario-Bros" id="107" name="Google Shape;107;p16"/>
          <p:cNvPicPr preferRelativeResize="0"/>
          <p:nvPr/>
        </p:nvPicPr>
        <p:blipFill rotWithShape="1">
          <a:blip r:embed="rId3">
            <a:alphaModFix/>
          </a:blip>
          <a:srcRect b="0" l="0" r="0" t="0"/>
          <a:stretch/>
        </p:blipFill>
        <p:spPr>
          <a:xfrm>
            <a:off x="4800600" y="4572000"/>
            <a:ext cx="2857500" cy="2286000"/>
          </a:xfrm>
          <a:prstGeom prst="rect">
            <a:avLst/>
          </a:prstGeom>
          <a:noFill/>
          <a:ln cap="flat" cmpd="sng" w="9525">
            <a:solidFill>
              <a:schemeClr val="lt1"/>
            </a:solidFill>
            <a:prstDash val="solid"/>
            <a:miter lim="800000"/>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2"/>
          <p:cNvSpPr txBox="1"/>
          <p:nvPr>
            <p:ph type="title"/>
          </p:nvPr>
        </p:nvSpPr>
        <p:spPr>
          <a:xfrm>
            <a:off x="152400" y="304800"/>
            <a:ext cx="46482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600"/>
              <a:buFont typeface="Arial"/>
              <a:buNone/>
            </a:pPr>
            <a:r>
              <a:rPr b="1" i="0" lang="en-US" sz="3600" u="none">
                <a:solidFill>
                  <a:schemeClr val="lt1"/>
                </a:solidFill>
                <a:latin typeface="Arial"/>
                <a:ea typeface="Arial"/>
                <a:cs typeface="Arial"/>
                <a:sym typeface="Arial"/>
              </a:rPr>
              <a:t>Augmented Reality (AR) </a:t>
            </a:r>
            <a:endParaRPr/>
          </a:p>
        </p:txBody>
      </p:sp>
      <p:sp>
        <p:nvSpPr>
          <p:cNvPr id="394" name="Google Shape;394;p52"/>
          <p:cNvSpPr txBox="1"/>
          <p:nvPr>
            <p:ph idx="1" type="body"/>
          </p:nvPr>
        </p:nvSpPr>
        <p:spPr>
          <a:xfrm>
            <a:off x="168275" y="1828800"/>
            <a:ext cx="46482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lt1"/>
              </a:buClr>
              <a:buSzPts val="2800"/>
              <a:buFont typeface="Arial"/>
              <a:buChar char="•"/>
            </a:pPr>
            <a:r>
              <a:rPr b="1" i="0" lang="en-US" sz="2800" u="none">
                <a:solidFill>
                  <a:schemeClr val="lt1"/>
                </a:solidFill>
                <a:latin typeface="Arial"/>
                <a:ea typeface="Arial"/>
                <a:cs typeface="Arial"/>
                <a:sym typeface="Arial"/>
              </a:rPr>
              <a:t>Augmented reality allows video game players to experience digital game play in a real world environment.</a:t>
            </a:r>
            <a:endParaRPr/>
          </a:p>
          <a:p>
            <a:pPr indent="-342900" lvl="0" marL="342900" marR="0" rtl="0" algn="l">
              <a:lnSpc>
                <a:spcPct val="100000"/>
              </a:lnSpc>
              <a:spcBef>
                <a:spcPts val="560"/>
              </a:spcBef>
              <a:spcAft>
                <a:spcPts val="0"/>
              </a:spcAft>
              <a:buClr>
                <a:schemeClr val="lt1"/>
              </a:buClr>
              <a:buSzPts val="2800"/>
              <a:buFont typeface="Arial"/>
              <a:buChar char="•"/>
            </a:pPr>
            <a:r>
              <a:rPr b="1" i="0" lang="en-US" sz="2800" u="none">
                <a:solidFill>
                  <a:schemeClr val="lt1"/>
                </a:solidFill>
                <a:latin typeface="Arial"/>
                <a:ea typeface="Arial"/>
                <a:cs typeface="Arial"/>
                <a:sym typeface="Arial"/>
              </a:rPr>
              <a:t>Most popular example by far was Pokémon Go: </a:t>
            </a:r>
            <a:r>
              <a:rPr b="1" i="0" lang="en-US" sz="2800" u="none">
                <a:solidFill>
                  <a:srgbClr val="FFFF00"/>
                </a:solidFill>
                <a:latin typeface="Arial"/>
                <a:ea typeface="Arial"/>
                <a:cs typeface="Arial"/>
                <a:sym typeface="Arial"/>
              </a:rPr>
              <a:t>500 millions downloads worldwide. </a:t>
            </a:r>
            <a:endParaRPr/>
          </a:p>
        </p:txBody>
      </p:sp>
      <p:pic>
        <p:nvPicPr>
          <p:cNvPr id="395" name="Google Shape;395;p52"/>
          <p:cNvPicPr preferRelativeResize="0"/>
          <p:nvPr/>
        </p:nvPicPr>
        <p:blipFill rotWithShape="1">
          <a:blip r:embed="rId3">
            <a:alphaModFix/>
          </a:blip>
          <a:srcRect b="0" l="0" r="0" t="0"/>
          <a:stretch/>
        </p:blipFill>
        <p:spPr>
          <a:xfrm>
            <a:off x="5283200" y="0"/>
            <a:ext cx="3856037" cy="6858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3"/>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Arial"/>
              <a:buNone/>
            </a:pPr>
            <a:r>
              <a:rPr b="1" i="0" lang="en-US" sz="4000" u="none">
                <a:solidFill>
                  <a:schemeClr val="lt1"/>
                </a:solidFill>
                <a:latin typeface="Arial"/>
                <a:ea typeface="Arial"/>
                <a:cs typeface="Arial"/>
                <a:sym typeface="Arial"/>
              </a:rPr>
              <a:t>Pokémon Go: A full-fledged Global Sensation</a:t>
            </a:r>
            <a:endParaRPr/>
          </a:p>
        </p:txBody>
      </p:sp>
      <p:sp>
        <p:nvSpPr>
          <p:cNvPr id="401" name="Google Shape;401;p53"/>
          <p:cNvSpPr txBox="1"/>
          <p:nvPr>
            <p:ph idx="1" type="body"/>
          </p:nvPr>
        </p:nvSpPr>
        <p:spPr>
          <a:xfrm>
            <a:off x="0" y="1600200"/>
            <a:ext cx="58674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66FFCC"/>
              </a:buClr>
              <a:buSzPts val="2800"/>
              <a:buFont typeface="Arial"/>
              <a:buChar char="•"/>
            </a:pPr>
            <a:r>
              <a:rPr b="1" i="0" lang="en-US" sz="2800" u="none">
                <a:solidFill>
                  <a:srgbClr val="66FFCC"/>
                </a:solidFill>
                <a:latin typeface="Arial"/>
                <a:ea typeface="Arial"/>
                <a:cs typeface="Arial"/>
                <a:sym typeface="Arial"/>
              </a:rPr>
              <a:t>The Good: </a:t>
            </a:r>
            <a:r>
              <a:rPr b="1" i="0" lang="en-US" sz="2800" u="none">
                <a:solidFill>
                  <a:schemeClr val="lt1"/>
                </a:solidFill>
                <a:latin typeface="Arial"/>
                <a:ea typeface="Arial"/>
                <a:cs typeface="Arial"/>
                <a:sym typeface="Arial"/>
              </a:rPr>
              <a:t>Exercise, fresh air, the outdoors, socializing with others, tourism, damn fun!  </a:t>
            </a:r>
            <a:endParaRPr/>
          </a:p>
          <a:p>
            <a:pPr indent="-342900" lvl="0" marL="342900" marR="0" rtl="0" algn="l">
              <a:lnSpc>
                <a:spcPct val="100000"/>
              </a:lnSpc>
              <a:spcBef>
                <a:spcPts val="560"/>
              </a:spcBef>
              <a:spcAft>
                <a:spcPts val="0"/>
              </a:spcAft>
              <a:buClr>
                <a:srgbClr val="FFFF00"/>
              </a:buClr>
              <a:buSzPts val="2800"/>
              <a:buFont typeface="Arial"/>
              <a:buChar char="•"/>
            </a:pPr>
            <a:r>
              <a:rPr b="1" i="0" lang="en-US" sz="2800" u="none">
                <a:solidFill>
                  <a:srgbClr val="FFFF00"/>
                </a:solidFill>
                <a:latin typeface="Arial"/>
                <a:ea typeface="Arial"/>
                <a:cs typeface="Arial"/>
                <a:sym typeface="Arial"/>
              </a:rPr>
              <a:t>The Bad: </a:t>
            </a:r>
            <a:r>
              <a:rPr b="1" i="0" lang="en-US" sz="2800" u="none">
                <a:solidFill>
                  <a:schemeClr val="lt1"/>
                </a:solidFill>
                <a:latin typeface="Arial"/>
                <a:ea typeface="Arial"/>
                <a:cs typeface="Arial"/>
                <a:sym typeface="Arial"/>
              </a:rPr>
              <a:t>Addictive, trespassing, walking into traffic, inappropriate places (ie: cemeteries), obstructing real world services (ie: police, fire fighters), unnecessary crowding.  </a:t>
            </a:r>
            <a:endParaRPr/>
          </a:p>
        </p:txBody>
      </p:sp>
      <p:pic>
        <p:nvPicPr>
          <p:cNvPr id="402" name="Google Shape;402;p53"/>
          <p:cNvPicPr preferRelativeResize="0"/>
          <p:nvPr/>
        </p:nvPicPr>
        <p:blipFill rotWithShape="1">
          <a:blip r:embed="rId3">
            <a:alphaModFix/>
          </a:blip>
          <a:srcRect b="15553" l="11850" r="8740" t="21110"/>
          <a:stretch/>
        </p:blipFill>
        <p:spPr>
          <a:xfrm>
            <a:off x="5943600" y="1690687"/>
            <a:ext cx="3063875" cy="4343400"/>
          </a:xfrm>
          <a:prstGeom prst="rect">
            <a:avLst/>
          </a:prstGeom>
          <a:noFill/>
          <a:ln cap="flat" cmpd="sng" w="38100">
            <a:solidFill>
              <a:schemeClr val="lt1"/>
            </a:solidFill>
            <a:prstDash val="solid"/>
            <a:miter lim="800000"/>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4"/>
          <p:cNvSpPr txBox="1"/>
          <p:nvPr>
            <p:ph type="title"/>
          </p:nvPr>
        </p:nvSpPr>
        <p:spPr>
          <a:xfrm>
            <a:off x="0" y="228600"/>
            <a:ext cx="4800600" cy="6858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000"/>
              <a:buFont typeface="Arial"/>
              <a:buNone/>
            </a:pPr>
            <a:r>
              <a:rPr b="1" i="0" lang="en-US" sz="4000" u="none">
                <a:solidFill>
                  <a:schemeClr val="lt1"/>
                </a:solidFill>
                <a:latin typeface="Arial"/>
                <a:ea typeface="Arial"/>
                <a:cs typeface="Arial"/>
                <a:sym typeface="Arial"/>
              </a:rPr>
              <a:t>Ethical Concerns? </a:t>
            </a:r>
            <a:endParaRPr/>
          </a:p>
        </p:txBody>
      </p:sp>
      <p:sp>
        <p:nvSpPr>
          <p:cNvPr id="408" name="Google Shape;408;p54"/>
          <p:cNvSpPr txBox="1"/>
          <p:nvPr>
            <p:ph idx="1" type="body"/>
          </p:nvPr>
        </p:nvSpPr>
        <p:spPr>
          <a:xfrm>
            <a:off x="76200" y="1066800"/>
            <a:ext cx="4572000" cy="5410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We just discussed race, violence, and sexism. </a:t>
            </a:r>
            <a:endParaRPr/>
          </a:p>
          <a:p>
            <a:pPr indent="-342900" lvl="0" marL="342900" marR="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We also know that Vgs are an “active” medium. </a:t>
            </a:r>
            <a:endParaRPr/>
          </a:p>
          <a:p>
            <a:pPr indent="-342900" lvl="0" marL="342900" marR="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What happens when you make them even more “real?”</a:t>
            </a:r>
            <a:endParaRPr/>
          </a:p>
          <a:p>
            <a:pPr indent="-342900" lvl="0" marL="342900" marR="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Concerns? </a:t>
            </a:r>
            <a:endParaRPr/>
          </a:p>
        </p:txBody>
      </p:sp>
      <p:pic>
        <p:nvPicPr>
          <p:cNvPr id="409" name="Google Shape;409;p54"/>
          <p:cNvPicPr preferRelativeResize="0"/>
          <p:nvPr/>
        </p:nvPicPr>
        <p:blipFill rotWithShape="1">
          <a:blip r:embed="rId3">
            <a:alphaModFix/>
          </a:blip>
          <a:srcRect b="0" l="0" r="0" t="0"/>
          <a:stretch/>
        </p:blipFill>
        <p:spPr>
          <a:xfrm>
            <a:off x="4860925" y="304800"/>
            <a:ext cx="4232275" cy="2698750"/>
          </a:xfrm>
          <a:prstGeom prst="rect">
            <a:avLst/>
          </a:prstGeom>
          <a:noFill/>
          <a:ln cap="flat" cmpd="sng" w="19050">
            <a:solidFill>
              <a:schemeClr val="lt1"/>
            </a:solidFill>
            <a:prstDash val="solid"/>
            <a:miter lim="800000"/>
            <a:headEnd len="sm" w="sm" type="none"/>
            <a:tailEnd len="sm" w="sm" type="none"/>
          </a:ln>
        </p:spPr>
      </p:pic>
      <p:pic>
        <p:nvPicPr>
          <p:cNvPr id="410" name="Google Shape;410;p54"/>
          <p:cNvPicPr preferRelativeResize="0"/>
          <p:nvPr/>
        </p:nvPicPr>
        <p:blipFill rotWithShape="1">
          <a:blip r:embed="rId4">
            <a:alphaModFix/>
          </a:blip>
          <a:srcRect b="0" l="0" r="0" t="0"/>
          <a:stretch/>
        </p:blipFill>
        <p:spPr>
          <a:xfrm>
            <a:off x="4892675" y="3200400"/>
            <a:ext cx="4113212" cy="3200400"/>
          </a:xfrm>
          <a:prstGeom prst="rect">
            <a:avLst/>
          </a:prstGeom>
          <a:noFill/>
          <a:ln cap="flat" cmpd="sng" w="28575">
            <a:solidFill>
              <a:schemeClr val="lt1"/>
            </a:solidFill>
            <a:prstDash val="solid"/>
            <a:miter lim="800000"/>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5"/>
          <p:cNvSpPr txBox="1"/>
          <p:nvPr>
            <p:ph type="title"/>
          </p:nvPr>
        </p:nvSpPr>
        <p:spPr>
          <a:xfrm>
            <a:off x="0" y="274637"/>
            <a:ext cx="3962400" cy="715962"/>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Gamification</a:t>
            </a:r>
            <a:endParaRPr/>
          </a:p>
        </p:txBody>
      </p:sp>
      <p:sp>
        <p:nvSpPr>
          <p:cNvPr id="416" name="Google Shape;416;p55"/>
          <p:cNvSpPr txBox="1"/>
          <p:nvPr>
            <p:ph idx="1" type="body"/>
          </p:nvPr>
        </p:nvSpPr>
        <p:spPr>
          <a:xfrm>
            <a:off x="0" y="1671637"/>
            <a:ext cx="9144000" cy="2286000"/>
          </a:xfrm>
          <a:prstGeom prst="rect">
            <a:avLst/>
          </a:prstGeom>
          <a:solidFill>
            <a:schemeClr val="dk1"/>
          </a:solid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“Controversial” (?) idea of using real-life games and video game principles to influence societal behavior (from consumerism to activism) </a:t>
            </a:r>
            <a:endParaRPr/>
          </a:p>
        </p:txBody>
      </p:sp>
      <p:pic>
        <p:nvPicPr>
          <p:cNvPr descr="Weee_football_for_Website" id="417" name="Google Shape;417;p55"/>
          <p:cNvPicPr preferRelativeResize="0"/>
          <p:nvPr/>
        </p:nvPicPr>
        <p:blipFill rotWithShape="1">
          <a:blip r:embed="rId3">
            <a:alphaModFix/>
          </a:blip>
          <a:srcRect b="0" l="0" r="0" t="0"/>
          <a:stretch/>
        </p:blipFill>
        <p:spPr>
          <a:xfrm>
            <a:off x="6096000" y="4267200"/>
            <a:ext cx="2584450" cy="2490787"/>
          </a:xfrm>
          <a:prstGeom prst="rect">
            <a:avLst/>
          </a:prstGeom>
          <a:noFill/>
          <a:ln>
            <a:noFill/>
          </a:ln>
        </p:spPr>
      </p:pic>
      <p:pic>
        <p:nvPicPr>
          <p:cNvPr id="418" name="Google Shape;418;p55"/>
          <p:cNvPicPr preferRelativeResize="0"/>
          <p:nvPr/>
        </p:nvPicPr>
        <p:blipFill rotWithShape="1">
          <a:blip r:embed="rId4">
            <a:alphaModFix/>
          </a:blip>
          <a:srcRect b="34375" l="7031" r="41406" t="27081"/>
          <a:stretch/>
        </p:blipFill>
        <p:spPr>
          <a:xfrm>
            <a:off x="304800" y="4038600"/>
            <a:ext cx="5029200" cy="2819400"/>
          </a:xfrm>
          <a:prstGeom prst="rect">
            <a:avLst/>
          </a:prstGeom>
          <a:noFill/>
          <a:ln>
            <a:noFill/>
          </a:ln>
        </p:spPr>
      </p:pic>
      <p:pic>
        <p:nvPicPr>
          <p:cNvPr descr="GoldBox-59532-300x200" id="419" name="Google Shape;419;p55"/>
          <p:cNvPicPr preferRelativeResize="0"/>
          <p:nvPr/>
        </p:nvPicPr>
        <p:blipFill rotWithShape="1">
          <a:blip r:embed="rId5">
            <a:alphaModFix/>
          </a:blip>
          <a:srcRect b="0" l="0" r="0" t="0"/>
          <a:stretch/>
        </p:blipFill>
        <p:spPr>
          <a:xfrm>
            <a:off x="6845300" y="66675"/>
            <a:ext cx="2286000" cy="1524000"/>
          </a:xfrm>
          <a:prstGeom prst="rect">
            <a:avLst/>
          </a:prstGeom>
          <a:noFill/>
          <a:ln>
            <a:noFill/>
          </a:ln>
        </p:spPr>
      </p:pic>
      <p:pic>
        <p:nvPicPr>
          <p:cNvPr descr="pc-plus-card-300x192" id="420" name="Google Shape;420;p55"/>
          <p:cNvPicPr preferRelativeResize="0"/>
          <p:nvPr/>
        </p:nvPicPr>
        <p:blipFill rotWithShape="1">
          <a:blip r:embed="rId6">
            <a:alphaModFix/>
          </a:blip>
          <a:srcRect b="0" l="0" r="0" t="0"/>
          <a:stretch/>
        </p:blipFill>
        <p:spPr>
          <a:xfrm>
            <a:off x="4233862" y="127000"/>
            <a:ext cx="2362200" cy="1511300"/>
          </a:xfrm>
          <a:prstGeom prst="rect">
            <a:avLst/>
          </a:prstGeom>
          <a:noFill/>
          <a:ln>
            <a:noFill/>
          </a:ln>
        </p:spPr>
      </p:pic>
      <p:sp>
        <p:nvSpPr>
          <p:cNvPr id="421" name="Google Shape;421;p55"/>
          <p:cNvSpPr txBox="1"/>
          <p:nvPr/>
        </p:nvSpPr>
        <p:spPr>
          <a:xfrm>
            <a:off x="11112" y="6019800"/>
            <a:ext cx="5029200" cy="6461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sng" cap="none" strike="noStrike">
                <a:solidFill>
                  <a:schemeClr val="hlink"/>
                </a:solidFill>
                <a:latin typeface="Arial"/>
                <a:ea typeface="Arial"/>
                <a:cs typeface="Arial"/>
                <a:sym typeface="Arial"/>
                <a:hlinkClick r:id="rId7"/>
              </a:rPr>
              <a:t>Urine-controlled video games installed in London bar - YouTube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6"/>
          <p:cNvSpPr txBox="1"/>
          <p:nvPr>
            <p:ph type="title"/>
          </p:nvPr>
        </p:nvSpPr>
        <p:spPr>
          <a:xfrm>
            <a:off x="0" y="228600"/>
            <a:ext cx="5886450" cy="6858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Benefits? </a:t>
            </a:r>
            <a:endParaRPr/>
          </a:p>
        </p:txBody>
      </p:sp>
      <p:sp>
        <p:nvSpPr>
          <p:cNvPr id="427" name="Google Shape;427;p56"/>
          <p:cNvSpPr txBox="1"/>
          <p:nvPr>
            <p:ph idx="1" type="body"/>
          </p:nvPr>
        </p:nvSpPr>
        <p:spPr>
          <a:xfrm>
            <a:off x="0" y="1295400"/>
            <a:ext cx="9144000" cy="4876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improve user engagement</a:t>
            </a:r>
            <a:endParaRPr/>
          </a:p>
          <a:p>
            <a:pPr indent="-342900" lvl="0" marL="342900" marR="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organizational productivity</a:t>
            </a:r>
            <a:endParaRPr/>
          </a:p>
          <a:p>
            <a:pPr indent="-342900" lvl="0" marL="342900" marR="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Learning </a:t>
            </a:r>
            <a:endParaRPr/>
          </a:p>
          <a:p>
            <a:pPr indent="-342900" lvl="0" marL="342900" marR="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employee recruitment and evaluation</a:t>
            </a:r>
            <a:endParaRPr/>
          </a:p>
          <a:p>
            <a:pPr indent="-342900" lvl="0" marL="342900" marR="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ease of use and usefulness of systems</a:t>
            </a:r>
            <a:endParaRPr/>
          </a:p>
          <a:p>
            <a:pPr indent="-342900" lvl="0" marL="342900" marR="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Increase physical exercise</a:t>
            </a:r>
            <a:endParaRPr/>
          </a:p>
          <a:p>
            <a:pPr indent="-342900" lvl="0" marL="342900" marR="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Decrease traffic violations</a:t>
            </a:r>
            <a:endParaRPr/>
          </a:p>
          <a:p>
            <a:pPr indent="-342900" lvl="0" marL="342900" marR="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Decrease voter apathy</a:t>
            </a:r>
            <a:endParaRPr/>
          </a:p>
        </p:txBody>
      </p:sp>
      <p:pic>
        <p:nvPicPr>
          <p:cNvPr id="428" name="Google Shape;428;p56"/>
          <p:cNvPicPr preferRelativeResize="0"/>
          <p:nvPr/>
        </p:nvPicPr>
        <p:blipFill rotWithShape="1">
          <a:blip r:embed="rId3">
            <a:alphaModFix/>
          </a:blip>
          <a:srcRect b="0" l="0" r="0" t="0"/>
          <a:stretch/>
        </p:blipFill>
        <p:spPr>
          <a:xfrm>
            <a:off x="6400800" y="228600"/>
            <a:ext cx="2381250" cy="2133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7"/>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600"/>
              <a:buFont typeface="Arial"/>
              <a:buNone/>
            </a:pPr>
            <a:r>
              <a:rPr b="1" i="0" lang="en-US" sz="3600" u="none">
                <a:solidFill>
                  <a:schemeClr val="lt1"/>
                </a:solidFill>
                <a:latin typeface="Arial"/>
                <a:ea typeface="Arial"/>
                <a:cs typeface="Arial"/>
                <a:sym typeface="Arial"/>
              </a:rPr>
              <a:t>Ribbon Hero (MS word game-based Tutorial)</a:t>
            </a:r>
            <a:endParaRPr/>
          </a:p>
        </p:txBody>
      </p:sp>
      <p:pic>
        <p:nvPicPr>
          <p:cNvPr id="434" name="Google Shape;434;p57"/>
          <p:cNvPicPr preferRelativeResize="0"/>
          <p:nvPr>
            <p:ph idx="1" type="body"/>
          </p:nvPr>
        </p:nvPicPr>
        <p:blipFill rotWithShape="1">
          <a:blip r:embed="rId3">
            <a:alphaModFix/>
          </a:blip>
          <a:srcRect b="0" l="0" r="0" t="0"/>
          <a:stretch/>
        </p:blipFill>
        <p:spPr>
          <a:xfrm>
            <a:off x="68262" y="1524000"/>
            <a:ext cx="9075737" cy="5105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8"/>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1" sz="4400">
              <a:solidFill>
                <a:schemeClr val="lt1"/>
              </a:solidFill>
              <a:latin typeface="Arial"/>
              <a:ea typeface="Arial"/>
              <a:cs typeface="Arial"/>
              <a:sym typeface="Arial"/>
            </a:endParaRPr>
          </a:p>
        </p:txBody>
      </p:sp>
      <p:sp>
        <p:nvSpPr>
          <p:cNvPr id="440" name="Google Shape;440;p58"/>
          <p:cNvSpPr txBox="1"/>
          <p:nvPr>
            <p:ph idx="1" type="body"/>
          </p:nvPr>
        </p:nvSpPr>
        <p:spPr>
          <a:xfrm>
            <a:off x="0" y="1600200"/>
            <a:ext cx="9144000" cy="4525962"/>
          </a:xfrm>
          <a:prstGeom prst="rect">
            <a:avLst/>
          </a:prstGeom>
          <a:noFill/>
          <a:ln>
            <a:noFill/>
          </a:ln>
        </p:spPr>
        <p:txBody>
          <a:bodyPr anchorCtr="0" anchor="t" bIns="45700" lIns="91425" spcFirstLastPara="1" rIns="91425" wrap="square" tIns="45700">
            <a:noAutofit/>
          </a:bodyPr>
          <a:lstStyle/>
          <a:p>
            <a:pPr indent="-139700" lvl="0" marL="342900" marR="0" rtl="0" algn="l">
              <a:spcBef>
                <a:spcPts val="0"/>
              </a:spcBef>
              <a:spcAft>
                <a:spcPts val="0"/>
              </a:spcAft>
              <a:buClr>
                <a:schemeClr val="lt1"/>
              </a:buClr>
              <a:buSzPts val="3200"/>
              <a:buFont typeface="Arial"/>
              <a:buNone/>
            </a:pPr>
            <a:r>
              <a:t/>
            </a:r>
            <a:endParaRPr b="1" sz="3200">
              <a:solidFill>
                <a:schemeClr val="lt1"/>
              </a:solidFill>
              <a:latin typeface="Arial"/>
              <a:ea typeface="Arial"/>
              <a:cs typeface="Arial"/>
              <a:sym typeface="Arial"/>
            </a:endParaRPr>
          </a:p>
        </p:txBody>
      </p:sp>
      <p:pic>
        <p:nvPicPr>
          <p:cNvPr id="441" name="Google Shape;441;p58"/>
          <p:cNvPicPr preferRelativeResize="0"/>
          <p:nvPr/>
        </p:nvPicPr>
        <p:blipFill rotWithShape="1">
          <a:blip r:embed="rId3">
            <a:alphaModFix/>
          </a:blip>
          <a:srcRect b="0" l="0" r="5858" t="0"/>
          <a:stretch/>
        </p:blipFill>
        <p:spPr>
          <a:xfrm>
            <a:off x="-76200" y="0"/>
            <a:ext cx="9220200" cy="6858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9"/>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Concerns? </a:t>
            </a:r>
            <a:endParaRPr/>
          </a:p>
        </p:txBody>
      </p:sp>
      <p:sp>
        <p:nvSpPr>
          <p:cNvPr id="447" name="Google Shape;447;p59"/>
          <p:cNvSpPr txBox="1"/>
          <p:nvPr>
            <p:ph idx="1" type="body"/>
          </p:nvPr>
        </p:nvSpPr>
        <p:spPr>
          <a:xfrm>
            <a:off x="-6350" y="1752600"/>
            <a:ext cx="9144000" cy="45259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Benefits corporations more than people? </a:t>
            </a:r>
            <a:endParaRPr/>
          </a:p>
          <a:p>
            <a:pPr indent="-342900" lvl="0" marL="342900" marR="0" rtl="0" algn="l">
              <a:lnSpc>
                <a:spcPct val="100000"/>
              </a:lnSpc>
              <a:spcBef>
                <a:spcPts val="640"/>
              </a:spcBef>
              <a:spcAft>
                <a:spcPts val="0"/>
              </a:spcAft>
              <a:buClr>
                <a:srgbClr val="FFC000"/>
              </a:buClr>
              <a:buSzPts val="3200"/>
              <a:buFont typeface="Arial"/>
              <a:buChar char="•"/>
            </a:pPr>
            <a:r>
              <a:rPr b="1" i="0" lang="en-US" sz="3200" u="none">
                <a:solidFill>
                  <a:srgbClr val="FFC000"/>
                </a:solidFill>
                <a:latin typeface="Arial"/>
                <a:ea typeface="Arial"/>
                <a:cs typeface="Arial"/>
                <a:sym typeface="Arial"/>
              </a:rPr>
              <a:t>Ian Bogost </a:t>
            </a:r>
            <a:r>
              <a:rPr b="1" i="0" lang="en-US" sz="3200" u="none">
                <a:solidFill>
                  <a:schemeClr val="lt1"/>
                </a:solidFill>
                <a:latin typeface="Arial"/>
                <a:ea typeface="Arial"/>
                <a:cs typeface="Arial"/>
                <a:sym typeface="Arial"/>
              </a:rPr>
              <a:t>has referred to the term as a marketing fad and suggests "exploitationware" as a better term. </a:t>
            </a:r>
            <a:endParaRPr/>
          </a:p>
          <a:p>
            <a:pPr indent="-342900" lvl="0" marL="342900" marR="0" rtl="0" algn="l">
              <a:lnSpc>
                <a:spcPct val="100000"/>
              </a:lnSpc>
              <a:spcBef>
                <a:spcPts val="640"/>
              </a:spcBef>
              <a:spcAft>
                <a:spcPts val="0"/>
              </a:spcAft>
              <a:buClr>
                <a:srgbClr val="FFFF00"/>
              </a:buClr>
              <a:buSzPts val="3200"/>
              <a:buFont typeface="Arial"/>
              <a:buChar char="•"/>
            </a:pPr>
            <a:r>
              <a:rPr b="1" i="0" lang="en-US" sz="3200" u="none">
                <a:solidFill>
                  <a:srgbClr val="FFFF00"/>
                </a:solidFill>
                <a:latin typeface="Arial"/>
                <a:ea typeface="Arial"/>
                <a:cs typeface="Arial"/>
                <a:sym typeface="Arial"/>
              </a:rPr>
              <a:t>Jane McGonigal </a:t>
            </a:r>
            <a:r>
              <a:rPr b="1" i="0" lang="en-US" sz="3200" u="none">
                <a:solidFill>
                  <a:schemeClr val="lt1"/>
                </a:solidFill>
                <a:latin typeface="Arial"/>
                <a:ea typeface="Arial"/>
                <a:cs typeface="Arial"/>
                <a:sym typeface="Arial"/>
              </a:rPr>
              <a:t>has distanced her work from the label gamification, listing rewards outside of gameplay as the central idea of gamification.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“Ragdoll Physics”</a:t>
            </a:r>
            <a:endParaRPr/>
          </a:p>
        </p:txBody>
      </p:sp>
      <p:sp>
        <p:nvSpPr>
          <p:cNvPr id="113" name="Google Shape;113;p17"/>
          <p:cNvSpPr txBox="1"/>
          <p:nvPr>
            <p:ph idx="1" type="body"/>
          </p:nvPr>
        </p:nvSpPr>
        <p:spPr>
          <a:xfrm>
            <a:off x="0" y="1600200"/>
            <a:ext cx="9144000" cy="4525962"/>
          </a:xfrm>
          <a:prstGeom prst="rect">
            <a:avLst/>
          </a:prstGeom>
          <a:solidFill>
            <a:schemeClr val="dk1"/>
          </a:solid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As computers increased in power, it became possible for character bodies to “collapse to the ground,” thereby looking more realistic</a:t>
            </a:r>
            <a:endParaRPr/>
          </a:p>
          <a:p>
            <a:pPr indent="-342900" lvl="0" marL="34290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The first game to exhibit ragdoll physics was </a:t>
            </a:r>
            <a:r>
              <a:rPr b="1" i="1" lang="en-US" sz="3200" u="none">
                <a:solidFill>
                  <a:schemeClr val="lt1"/>
                </a:solidFill>
                <a:latin typeface="Arial"/>
                <a:ea typeface="Arial"/>
                <a:cs typeface="Arial"/>
                <a:sym typeface="Arial"/>
              </a:rPr>
              <a:t>Jurassic Park:                           Trespasser                                                      </a:t>
            </a:r>
            <a:r>
              <a:rPr b="1" i="0" lang="en-US" sz="3200" u="none">
                <a:solidFill>
                  <a:schemeClr val="lt1"/>
                </a:solidFill>
                <a:latin typeface="Arial"/>
                <a:ea typeface="Arial"/>
                <a:cs typeface="Arial"/>
                <a:sym typeface="Arial"/>
              </a:rPr>
              <a:t>(1998, PC)</a:t>
            </a:r>
            <a:endParaRPr/>
          </a:p>
          <a:p>
            <a:pPr indent="-139700" lvl="0" marL="342900" rtl="0" algn="l">
              <a:lnSpc>
                <a:spcPct val="100000"/>
              </a:lnSpc>
              <a:spcBef>
                <a:spcPts val="640"/>
              </a:spcBef>
              <a:spcAft>
                <a:spcPts val="0"/>
              </a:spcAft>
              <a:buClr>
                <a:schemeClr val="lt1"/>
              </a:buClr>
              <a:buSzPts val="3200"/>
              <a:buFont typeface="Arial"/>
              <a:buNone/>
            </a:pPr>
            <a:r>
              <a:t/>
            </a:r>
            <a:endParaRPr b="1" i="0" sz="3200" u="none">
              <a:solidFill>
                <a:schemeClr val="lt1"/>
              </a:solidFill>
              <a:latin typeface="Arial"/>
              <a:ea typeface="Arial"/>
              <a:cs typeface="Arial"/>
              <a:sym typeface="Arial"/>
            </a:endParaRPr>
          </a:p>
          <a:p>
            <a:pPr indent="-139700" lvl="0" marL="342900" rtl="0" algn="l">
              <a:spcBef>
                <a:spcPts val="640"/>
              </a:spcBef>
              <a:spcAft>
                <a:spcPts val="0"/>
              </a:spcAft>
              <a:buClr>
                <a:schemeClr val="lt1"/>
              </a:buClr>
              <a:buSzPts val="3200"/>
              <a:buFont typeface="Arial"/>
              <a:buNone/>
            </a:pPr>
            <a:r>
              <a:t/>
            </a:r>
            <a:endParaRPr b="1" i="0" sz="3200" u="none">
              <a:solidFill>
                <a:schemeClr val="lt1"/>
              </a:solidFill>
              <a:latin typeface="Arial"/>
              <a:ea typeface="Arial"/>
              <a:cs typeface="Arial"/>
              <a:sym typeface="Arial"/>
            </a:endParaRPr>
          </a:p>
        </p:txBody>
      </p:sp>
      <p:pic>
        <p:nvPicPr>
          <p:cNvPr descr="File:Animatsragdollphysics.jpg" id="114" name="Google Shape;114;p17"/>
          <p:cNvPicPr preferRelativeResize="0"/>
          <p:nvPr/>
        </p:nvPicPr>
        <p:blipFill rotWithShape="1">
          <a:blip r:embed="rId3">
            <a:alphaModFix/>
          </a:blip>
          <a:srcRect b="0" l="0" r="0" t="0"/>
          <a:stretch/>
        </p:blipFill>
        <p:spPr>
          <a:xfrm>
            <a:off x="3962400" y="4419600"/>
            <a:ext cx="4876800" cy="2438400"/>
          </a:xfrm>
          <a:prstGeom prst="rect">
            <a:avLst/>
          </a:prstGeom>
          <a:noFill/>
          <a:ln cap="flat" cmpd="sng" w="9525">
            <a:solidFill>
              <a:schemeClr val="lt1"/>
            </a:solidFill>
            <a:prstDash val="solid"/>
            <a:miter lim="800000"/>
            <a:headEnd len="sm" w="sm" type="none"/>
            <a:tailEnd len="sm" w="sm" type="none"/>
          </a:ln>
        </p:spPr>
      </p:pic>
      <p:sp>
        <p:nvSpPr>
          <p:cNvPr id="115" name="Google Shape;115;p17"/>
          <p:cNvSpPr txBox="1"/>
          <p:nvPr/>
        </p:nvSpPr>
        <p:spPr>
          <a:xfrm>
            <a:off x="457200" y="5715000"/>
            <a:ext cx="3124200" cy="650875"/>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sng" cap="none" strike="noStrike">
                <a:solidFill>
                  <a:schemeClr val="hlink"/>
                </a:solidFill>
                <a:latin typeface="Arial"/>
                <a:ea typeface="Arial"/>
                <a:cs typeface="Arial"/>
                <a:sym typeface="Arial"/>
                <a:hlinkClick r:id="rId4"/>
              </a:rPr>
              <a:t>Skyrim Ragdoll Physics Montage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Arial"/>
              <a:buNone/>
            </a:pPr>
            <a:r>
              <a:rPr b="1" i="0" lang="en-US" sz="4400" u="none">
                <a:solidFill>
                  <a:schemeClr val="lt1"/>
                </a:solidFill>
                <a:latin typeface="Arial"/>
                <a:ea typeface="Arial"/>
                <a:cs typeface="Arial"/>
                <a:sym typeface="Arial"/>
              </a:rPr>
              <a:t>The Uncanny Valley</a:t>
            </a:r>
            <a:endParaRPr/>
          </a:p>
        </p:txBody>
      </p:sp>
      <p:sp>
        <p:nvSpPr>
          <p:cNvPr id="121" name="Google Shape;121;p18"/>
          <p:cNvSpPr txBox="1"/>
          <p:nvPr>
            <p:ph idx="1" type="body"/>
          </p:nvPr>
        </p:nvSpPr>
        <p:spPr>
          <a:xfrm>
            <a:off x="0" y="1600200"/>
            <a:ext cx="8839200" cy="5029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We’ve already discussed the evolution of graphics in earlier weeks, but as VGs evolve so does their potential for photoreaslism.</a:t>
            </a:r>
            <a:endParaRPr/>
          </a:p>
          <a:p>
            <a:pPr indent="-342900" lvl="0" marL="342900" marR="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Is this the end goal, graphics-wise? </a:t>
            </a:r>
            <a:endParaRPr/>
          </a:p>
          <a:p>
            <a:pPr indent="-342900" lvl="0" marL="342900" marR="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And what about the “uncanny valley”</a:t>
            </a:r>
            <a:endParaRPr/>
          </a:p>
          <a:p>
            <a:pPr indent="-342900" lvl="0" marL="342900" marR="0" rtl="0" algn="l">
              <a:lnSpc>
                <a:spcPct val="100000"/>
              </a:lnSpc>
              <a:spcBef>
                <a:spcPts val="640"/>
              </a:spcBef>
              <a:spcAft>
                <a:spcPts val="0"/>
              </a:spcAft>
              <a:buClr>
                <a:schemeClr val="lt1"/>
              </a:buClr>
              <a:buSzPts val="3200"/>
              <a:buFont typeface="Arial"/>
              <a:buChar char="•"/>
            </a:pPr>
            <a:r>
              <a:rPr b="1" i="0" lang="en-US" sz="3200" u="none">
                <a:solidFill>
                  <a:schemeClr val="lt1"/>
                </a:solidFill>
                <a:latin typeface="Arial"/>
                <a:ea typeface="Arial"/>
                <a:cs typeface="Arial"/>
                <a:sym typeface="Arial"/>
              </a:rPr>
              <a:t>And of course there  is a big difference between </a:t>
            </a:r>
            <a:r>
              <a:rPr b="1" i="0" lang="en-US" sz="3200" u="none">
                <a:solidFill>
                  <a:srgbClr val="FFC000"/>
                </a:solidFill>
                <a:latin typeface="Arial"/>
                <a:ea typeface="Arial"/>
                <a:cs typeface="Arial"/>
                <a:sym typeface="Arial"/>
              </a:rPr>
              <a:t>in-game animation </a:t>
            </a:r>
            <a:r>
              <a:rPr b="1" i="0" lang="en-US" sz="3200" u="none">
                <a:solidFill>
                  <a:schemeClr val="lt1"/>
                </a:solidFill>
                <a:latin typeface="Arial"/>
                <a:ea typeface="Arial"/>
                <a:cs typeface="Arial"/>
                <a:sym typeface="Arial"/>
              </a:rPr>
              <a:t>and </a:t>
            </a:r>
            <a:r>
              <a:rPr b="1" i="0" lang="en-US" sz="3200" u="none">
                <a:solidFill>
                  <a:srgbClr val="FFC000"/>
                </a:solidFill>
                <a:latin typeface="Arial"/>
                <a:ea typeface="Arial"/>
                <a:cs typeface="Arial"/>
                <a:sym typeface="Arial"/>
              </a:rPr>
              <a:t>pre-rendered cut-scenes!</a:t>
            </a:r>
            <a:endParaRPr/>
          </a:p>
        </p:txBody>
      </p:sp>
      <p:sp>
        <p:nvSpPr>
          <p:cNvPr id="122" name="Google Shape;122;p18"/>
          <p:cNvSpPr txBox="1"/>
          <p:nvPr/>
        </p:nvSpPr>
        <p:spPr>
          <a:xfrm>
            <a:off x="5791200" y="6096000"/>
            <a:ext cx="2362200" cy="369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sng" cap="none" strike="noStrike">
                <a:solidFill>
                  <a:schemeClr val="hlink"/>
                </a:solidFill>
                <a:latin typeface="Arial"/>
                <a:ea typeface="Arial"/>
                <a:cs typeface="Arial"/>
                <a:sym typeface="Arial"/>
                <a:hlinkClick r:id="rId3"/>
              </a:rPr>
              <a:t>The Uncanny Valley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1" sz="4400">
              <a:solidFill>
                <a:schemeClr val="lt1"/>
              </a:solidFill>
              <a:latin typeface="Arial"/>
              <a:ea typeface="Arial"/>
              <a:cs typeface="Arial"/>
              <a:sym typeface="Arial"/>
            </a:endParaRPr>
          </a:p>
        </p:txBody>
      </p:sp>
      <p:pic>
        <p:nvPicPr>
          <p:cNvPr id="128" name="Google Shape;128;p19"/>
          <p:cNvPicPr preferRelativeResize="0"/>
          <p:nvPr>
            <p:ph idx="1" type="body"/>
          </p:nvPr>
        </p:nvPicPr>
        <p:blipFill rotWithShape="1">
          <a:blip r:embed="rId3">
            <a:alphaModFix/>
          </a:blip>
          <a:srcRect b="0" l="21959" r="-294" t="0"/>
          <a:stretch/>
        </p:blipFill>
        <p:spPr>
          <a:xfrm>
            <a:off x="0" y="0"/>
            <a:ext cx="9677400" cy="6858000"/>
          </a:xfrm>
          <a:prstGeom prst="rect">
            <a:avLst/>
          </a:prstGeom>
          <a:noFill/>
          <a:ln>
            <a:noFill/>
          </a:ln>
        </p:spPr>
      </p:pic>
      <p:sp>
        <p:nvSpPr>
          <p:cNvPr id="129" name="Google Shape;129;p19"/>
          <p:cNvSpPr txBox="1"/>
          <p:nvPr/>
        </p:nvSpPr>
        <p:spPr>
          <a:xfrm>
            <a:off x="3657600" y="5486400"/>
            <a:ext cx="5638800" cy="92392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Arial"/>
              <a:buNone/>
            </a:pPr>
            <a:r>
              <a:rPr b="0" i="1" lang="en-US" sz="1800" u="none" cap="none" strike="noStrike">
                <a:solidFill>
                  <a:schemeClr val="lt1"/>
                </a:solidFill>
                <a:latin typeface="Arial"/>
                <a:ea typeface="Arial"/>
                <a:cs typeface="Arial"/>
                <a:sym typeface="Arial"/>
              </a:rPr>
              <a:t>Heavy Rain </a:t>
            </a:r>
            <a:r>
              <a:rPr b="0" i="0" lang="en-US" sz="1800" u="none" cap="none" strike="noStrike">
                <a:solidFill>
                  <a:schemeClr val="lt1"/>
                </a:solidFill>
                <a:latin typeface="Arial"/>
                <a:ea typeface="Arial"/>
                <a:cs typeface="Arial"/>
                <a:sym typeface="Arial"/>
              </a:rPr>
              <a:t>was so proud of its model realism they released a faux “casting trailer,” which looks laughable by today’s standards.</a:t>
            </a:r>
            <a:endParaRPr/>
          </a:p>
        </p:txBody>
      </p:sp>
      <p:sp>
        <p:nvSpPr>
          <p:cNvPr id="130" name="Google Shape;130;p19"/>
          <p:cNvSpPr txBox="1"/>
          <p:nvPr/>
        </p:nvSpPr>
        <p:spPr>
          <a:xfrm>
            <a:off x="228600" y="228600"/>
            <a:ext cx="2514600" cy="646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sng" cap="none" strike="noStrike">
                <a:solidFill>
                  <a:schemeClr val="hlink"/>
                </a:solidFill>
                <a:latin typeface="Arial"/>
                <a:ea typeface="Arial"/>
                <a:cs typeface="Arial"/>
                <a:sym typeface="Arial"/>
                <a:hlinkClick r:id="rId4"/>
              </a:rPr>
              <a:t>Heavy Rain Casting Trailer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0"/>
          <p:cNvPicPr preferRelativeResize="0"/>
          <p:nvPr/>
        </p:nvPicPr>
        <p:blipFill rotWithShape="1">
          <a:blip r:embed="rId3">
            <a:alphaModFix/>
          </a:blip>
          <a:srcRect b="0" l="0" r="0" t="0"/>
          <a:stretch/>
        </p:blipFill>
        <p:spPr>
          <a:xfrm>
            <a:off x="457200" y="304800"/>
            <a:ext cx="8350250" cy="5314950"/>
          </a:xfrm>
          <a:prstGeom prst="rect">
            <a:avLst/>
          </a:prstGeom>
          <a:noFill/>
          <a:ln>
            <a:noFill/>
          </a:ln>
        </p:spPr>
      </p:pic>
      <p:sp>
        <p:nvSpPr>
          <p:cNvPr id="136" name="Google Shape;136;p20"/>
          <p:cNvSpPr txBox="1"/>
          <p:nvPr/>
        </p:nvSpPr>
        <p:spPr>
          <a:xfrm>
            <a:off x="3657600" y="5943600"/>
            <a:ext cx="2514600" cy="369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sng" cap="none" strike="noStrike">
                <a:solidFill>
                  <a:schemeClr val="hlink"/>
                </a:solidFill>
                <a:latin typeface="Arial"/>
                <a:ea typeface="Arial"/>
                <a:cs typeface="Arial"/>
                <a:sym typeface="Arial"/>
                <a:hlinkClick r:id="rId4"/>
              </a:rPr>
              <a:t>Old man Tech Demo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0" y="304800"/>
            <a:ext cx="9144000" cy="1143000"/>
          </a:xfrm>
          <a:prstGeom prst="rect">
            <a:avLst/>
          </a:prstGeom>
          <a:solidFill>
            <a:schemeClr val="dk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b="1" sz="4400">
              <a:solidFill>
                <a:schemeClr val="lt1"/>
              </a:solidFill>
              <a:latin typeface="Arial"/>
              <a:ea typeface="Arial"/>
              <a:cs typeface="Arial"/>
              <a:sym typeface="Arial"/>
            </a:endParaRPr>
          </a:p>
        </p:txBody>
      </p:sp>
      <p:pic>
        <p:nvPicPr>
          <p:cNvPr id="142" name="Google Shape;142;p21"/>
          <p:cNvPicPr preferRelativeResize="0"/>
          <p:nvPr>
            <p:ph idx="1" type="body"/>
          </p:nvPr>
        </p:nvPicPr>
        <p:blipFill rotWithShape="1">
          <a:blip r:embed="rId3">
            <a:alphaModFix/>
          </a:blip>
          <a:srcRect b="0" l="15624" r="9375" t="0"/>
          <a:stretch/>
        </p:blipFill>
        <p:spPr>
          <a:xfrm>
            <a:off x="0" y="0"/>
            <a:ext cx="9144000" cy="6858000"/>
          </a:xfrm>
          <a:prstGeom prst="rect">
            <a:avLst/>
          </a:prstGeom>
          <a:noFill/>
          <a:ln>
            <a:noFill/>
          </a:ln>
        </p:spPr>
      </p:pic>
      <p:sp>
        <p:nvSpPr>
          <p:cNvPr id="143" name="Google Shape;143;p21"/>
          <p:cNvSpPr txBox="1"/>
          <p:nvPr/>
        </p:nvSpPr>
        <p:spPr>
          <a:xfrm>
            <a:off x="5943600" y="6324600"/>
            <a:ext cx="2819400" cy="38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sng" cap="none" strike="noStrike">
                <a:solidFill>
                  <a:schemeClr val="hlink"/>
                </a:solidFill>
                <a:latin typeface="Arial"/>
                <a:ea typeface="Arial"/>
                <a:cs typeface="Arial"/>
                <a:sym typeface="Arial"/>
                <a:hlinkClick r:id="rId4"/>
              </a:rPr>
              <a:t>Longinus FARCRY 4</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